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98" r:id="rId20"/>
    <p:sldId id="294" r:id="rId21"/>
    <p:sldId id="273" r:id="rId22"/>
    <p:sldId id="278" r:id="rId23"/>
    <p:sldId id="274" r:id="rId24"/>
    <p:sldId id="275" r:id="rId25"/>
    <p:sldId id="276" r:id="rId26"/>
    <p:sldId id="277"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5" r:id="rId41"/>
    <p:sldId id="292" r:id="rId42"/>
    <p:sldId id="296" r:id="rId43"/>
    <p:sldId id="297"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1B5E06-BA0C-4A1E-98DF-0F766C68269E}"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0E52B-208A-4826-AD82-D05B44CB5D99}" type="slidenum">
              <a:rPr lang="en-US" smtClean="0"/>
              <a:t>‹#›</a:t>
            </a:fld>
            <a:endParaRPr lang="en-US"/>
          </a:p>
        </p:txBody>
      </p:sp>
    </p:spTree>
    <p:extLst>
      <p:ext uri="{BB962C8B-B14F-4D97-AF65-F5344CB8AC3E}">
        <p14:creationId xmlns:p14="http://schemas.microsoft.com/office/powerpoint/2010/main" val="1500417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1B5E06-BA0C-4A1E-98DF-0F766C68269E}"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0E52B-208A-4826-AD82-D05B44CB5D99}" type="slidenum">
              <a:rPr lang="en-US" smtClean="0"/>
              <a:t>‹#›</a:t>
            </a:fld>
            <a:endParaRPr lang="en-US"/>
          </a:p>
        </p:txBody>
      </p:sp>
    </p:spTree>
    <p:extLst>
      <p:ext uri="{BB962C8B-B14F-4D97-AF65-F5344CB8AC3E}">
        <p14:creationId xmlns:p14="http://schemas.microsoft.com/office/powerpoint/2010/main" val="970748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1B5E06-BA0C-4A1E-98DF-0F766C68269E}"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0E52B-208A-4826-AD82-D05B44CB5D9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92031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1B5E06-BA0C-4A1E-98DF-0F766C68269E}"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0E52B-208A-4826-AD82-D05B44CB5D99}" type="slidenum">
              <a:rPr lang="en-US" smtClean="0"/>
              <a:t>‹#›</a:t>
            </a:fld>
            <a:endParaRPr lang="en-US"/>
          </a:p>
        </p:txBody>
      </p:sp>
    </p:spTree>
    <p:extLst>
      <p:ext uri="{BB962C8B-B14F-4D97-AF65-F5344CB8AC3E}">
        <p14:creationId xmlns:p14="http://schemas.microsoft.com/office/powerpoint/2010/main" val="22034745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1B5E06-BA0C-4A1E-98DF-0F766C68269E}"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0E52B-208A-4826-AD82-D05B44CB5D9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672719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1B5E06-BA0C-4A1E-98DF-0F766C68269E}"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0E52B-208A-4826-AD82-D05B44CB5D99}" type="slidenum">
              <a:rPr lang="en-US" smtClean="0"/>
              <a:t>‹#›</a:t>
            </a:fld>
            <a:endParaRPr lang="en-US"/>
          </a:p>
        </p:txBody>
      </p:sp>
    </p:spTree>
    <p:extLst>
      <p:ext uri="{BB962C8B-B14F-4D97-AF65-F5344CB8AC3E}">
        <p14:creationId xmlns:p14="http://schemas.microsoft.com/office/powerpoint/2010/main" val="4470745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1B5E06-BA0C-4A1E-98DF-0F766C68269E}"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0E52B-208A-4826-AD82-D05B44CB5D99}" type="slidenum">
              <a:rPr lang="en-US" smtClean="0"/>
              <a:t>‹#›</a:t>
            </a:fld>
            <a:endParaRPr lang="en-US"/>
          </a:p>
        </p:txBody>
      </p:sp>
    </p:spTree>
    <p:extLst>
      <p:ext uri="{BB962C8B-B14F-4D97-AF65-F5344CB8AC3E}">
        <p14:creationId xmlns:p14="http://schemas.microsoft.com/office/powerpoint/2010/main" val="10101307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1B5E06-BA0C-4A1E-98DF-0F766C68269E}"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0E52B-208A-4826-AD82-D05B44CB5D99}" type="slidenum">
              <a:rPr lang="en-US" smtClean="0"/>
              <a:t>‹#›</a:t>
            </a:fld>
            <a:endParaRPr lang="en-US"/>
          </a:p>
        </p:txBody>
      </p:sp>
    </p:spTree>
    <p:extLst>
      <p:ext uri="{BB962C8B-B14F-4D97-AF65-F5344CB8AC3E}">
        <p14:creationId xmlns:p14="http://schemas.microsoft.com/office/powerpoint/2010/main" val="2233221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1B5E06-BA0C-4A1E-98DF-0F766C68269E}"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0E52B-208A-4826-AD82-D05B44CB5D99}" type="slidenum">
              <a:rPr lang="en-US" smtClean="0"/>
              <a:t>‹#›</a:t>
            </a:fld>
            <a:endParaRPr lang="en-US"/>
          </a:p>
        </p:txBody>
      </p:sp>
    </p:spTree>
    <p:extLst>
      <p:ext uri="{BB962C8B-B14F-4D97-AF65-F5344CB8AC3E}">
        <p14:creationId xmlns:p14="http://schemas.microsoft.com/office/powerpoint/2010/main" val="839028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1B5E06-BA0C-4A1E-98DF-0F766C68269E}"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0E52B-208A-4826-AD82-D05B44CB5D99}" type="slidenum">
              <a:rPr lang="en-US" smtClean="0"/>
              <a:t>‹#›</a:t>
            </a:fld>
            <a:endParaRPr lang="en-US"/>
          </a:p>
        </p:txBody>
      </p:sp>
    </p:spTree>
    <p:extLst>
      <p:ext uri="{BB962C8B-B14F-4D97-AF65-F5344CB8AC3E}">
        <p14:creationId xmlns:p14="http://schemas.microsoft.com/office/powerpoint/2010/main" val="3016294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1B5E06-BA0C-4A1E-98DF-0F766C68269E}" type="datetimeFigureOut">
              <a:rPr lang="en-US" smtClean="0"/>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0E52B-208A-4826-AD82-D05B44CB5D99}" type="slidenum">
              <a:rPr lang="en-US" smtClean="0"/>
              <a:t>‹#›</a:t>
            </a:fld>
            <a:endParaRPr lang="en-US"/>
          </a:p>
        </p:txBody>
      </p:sp>
    </p:spTree>
    <p:extLst>
      <p:ext uri="{BB962C8B-B14F-4D97-AF65-F5344CB8AC3E}">
        <p14:creationId xmlns:p14="http://schemas.microsoft.com/office/powerpoint/2010/main" val="1620657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1B5E06-BA0C-4A1E-98DF-0F766C68269E}" type="datetimeFigureOut">
              <a:rPr lang="en-US" smtClean="0"/>
              <a:t>3/7/2017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A0E52B-208A-4826-AD82-D05B44CB5D99}" type="slidenum">
              <a:rPr lang="en-US" smtClean="0"/>
              <a:t>‹#›</a:t>
            </a:fld>
            <a:endParaRPr lang="en-US"/>
          </a:p>
        </p:txBody>
      </p:sp>
    </p:spTree>
    <p:extLst>
      <p:ext uri="{BB962C8B-B14F-4D97-AF65-F5344CB8AC3E}">
        <p14:creationId xmlns:p14="http://schemas.microsoft.com/office/powerpoint/2010/main" val="1359867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1B5E06-BA0C-4A1E-98DF-0F766C68269E}" type="datetimeFigureOut">
              <a:rPr lang="en-US" smtClean="0"/>
              <a:t>3/7/2017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A0E52B-208A-4826-AD82-D05B44CB5D99}" type="slidenum">
              <a:rPr lang="en-US" smtClean="0"/>
              <a:t>‹#›</a:t>
            </a:fld>
            <a:endParaRPr lang="en-US"/>
          </a:p>
        </p:txBody>
      </p:sp>
    </p:spTree>
    <p:extLst>
      <p:ext uri="{BB962C8B-B14F-4D97-AF65-F5344CB8AC3E}">
        <p14:creationId xmlns:p14="http://schemas.microsoft.com/office/powerpoint/2010/main" val="1627088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1B5E06-BA0C-4A1E-98DF-0F766C68269E}" type="datetimeFigureOut">
              <a:rPr lang="en-US" smtClean="0"/>
              <a:t>3/7/2017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A0E52B-208A-4826-AD82-D05B44CB5D99}" type="slidenum">
              <a:rPr lang="en-US" smtClean="0"/>
              <a:t>‹#›</a:t>
            </a:fld>
            <a:endParaRPr lang="en-US"/>
          </a:p>
        </p:txBody>
      </p:sp>
    </p:spTree>
    <p:extLst>
      <p:ext uri="{BB962C8B-B14F-4D97-AF65-F5344CB8AC3E}">
        <p14:creationId xmlns:p14="http://schemas.microsoft.com/office/powerpoint/2010/main" val="190334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1B5E06-BA0C-4A1E-98DF-0F766C68269E}" type="datetimeFigureOut">
              <a:rPr lang="en-US" smtClean="0"/>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0E52B-208A-4826-AD82-D05B44CB5D99}" type="slidenum">
              <a:rPr lang="en-US" smtClean="0"/>
              <a:t>‹#›</a:t>
            </a:fld>
            <a:endParaRPr lang="en-US"/>
          </a:p>
        </p:txBody>
      </p:sp>
    </p:spTree>
    <p:extLst>
      <p:ext uri="{BB962C8B-B14F-4D97-AF65-F5344CB8AC3E}">
        <p14:creationId xmlns:p14="http://schemas.microsoft.com/office/powerpoint/2010/main" val="1218982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1B5E06-BA0C-4A1E-98DF-0F766C68269E}" type="datetimeFigureOut">
              <a:rPr lang="en-US" smtClean="0"/>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0E52B-208A-4826-AD82-D05B44CB5D99}" type="slidenum">
              <a:rPr lang="en-US" smtClean="0"/>
              <a:t>‹#›</a:t>
            </a:fld>
            <a:endParaRPr lang="en-US"/>
          </a:p>
        </p:txBody>
      </p:sp>
    </p:spTree>
    <p:extLst>
      <p:ext uri="{BB962C8B-B14F-4D97-AF65-F5344CB8AC3E}">
        <p14:creationId xmlns:p14="http://schemas.microsoft.com/office/powerpoint/2010/main" val="1678766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61B5E06-BA0C-4A1E-98DF-0F766C68269E}" type="datetimeFigureOut">
              <a:rPr lang="en-US" smtClean="0"/>
              <a:t>3/7/2017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3A0E52B-208A-4826-AD82-D05B44CB5D99}" type="slidenum">
              <a:rPr lang="en-US" smtClean="0"/>
              <a:t>‹#›</a:t>
            </a:fld>
            <a:endParaRPr lang="en-US"/>
          </a:p>
        </p:txBody>
      </p:sp>
    </p:spTree>
    <p:extLst>
      <p:ext uri="{BB962C8B-B14F-4D97-AF65-F5344CB8AC3E}">
        <p14:creationId xmlns:p14="http://schemas.microsoft.com/office/powerpoint/2010/main" val="17117528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vimeo.com/74084183"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hyperlink" Target="http://www.popeband.co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popeband.com/"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19469" y="735495"/>
            <a:ext cx="6927574" cy="5262979"/>
          </a:xfrm>
          <a:prstGeom prst="rect">
            <a:avLst/>
          </a:prstGeom>
          <a:noFill/>
        </p:spPr>
        <p:txBody>
          <a:bodyPr wrap="square" rtlCol="0">
            <a:spAutoFit/>
          </a:bodyPr>
          <a:lstStyle/>
          <a:p>
            <a:pPr algn="ctr"/>
            <a:r>
              <a:rPr lang="en-US" sz="7200" dirty="0" smtClean="0">
                <a:latin typeface="Arial Black" panose="020B0A04020102020204" pitchFamily="34" charset="0"/>
              </a:rPr>
              <a:t>Welcome to</a:t>
            </a:r>
          </a:p>
          <a:p>
            <a:pPr algn="ctr"/>
            <a:r>
              <a:rPr lang="en-US" sz="4800" dirty="0">
                <a:latin typeface="Arial Black" panose="020B0A04020102020204" pitchFamily="34" charset="0"/>
              </a:rPr>
              <a:t>t</a:t>
            </a:r>
            <a:r>
              <a:rPr lang="en-US" sz="4800" dirty="0" smtClean="0">
                <a:latin typeface="Arial Black" panose="020B0A04020102020204" pitchFamily="34" charset="0"/>
              </a:rPr>
              <a:t>he</a:t>
            </a:r>
          </a:p>
          <a:p>
            <a:pPr algn="ctr"/>
            <a:r>
              <a:rPr lang="en-US" sz="7200" dirty="0" smtClean="0">
                <a:latin typeface="Arial Black" panose="020B0A04020102020204" pitchFamily="34" charset="0"/>
              </a:rPr>
              <a:t>Pope High School</a:t>
            </a:r>
          </a:p>
          <a:p>
            <a:pPr algn="ctr"/>
            <a:r>
              <a:rPr lang="en-US" sz="7200" dirty="0" smtClean="0">
                <a:latin typeface="Arial Black" panose="020B0A04020102020204" pitchFamily="34" charset="0"/>
              </a:rPr>
              <a:t>Band !</a:t>
            </a:r>
            <a:endParaRPr lang="en-US" sz="7200" dirty="0">
              <a:latin typeface="Arial Black" panose="020B0A04020102020204" pitchFamily="34" charset="0"/>
            </a:endParaRPr>
          </a:p>
        </p:txBody>
      </p:sp>
      <p:pic>
        <p:nvPicPr>
          <p:cNvPr id="2" name="Picture 1"/>
          <p:cNvPicPr>
            <a:picLocks noChangeAspect="1"/>
          </p:cNvPicPr>
          <p:nvPr/>
        </p:nvPicPr>
        <p:blipFill>
          <a:blip r:embed="rId2"/>
          <a:stretch>
            <a:fillRect/>
          </a:stretch>
        </p:blipFill>
        <p:spPr>
          <a:xfrm>
            <a:off x="9932687" y="-1"/>
            <a:ext cx="2259313" cy="1647645"/>
          </a:xfrm>
          <a:prstGeom prst="rect">
            <a:avLst/>
          </a:prstGeom>
        </p:spPr>
      </p:pic>
      <p:pic>
        <p:nvPicPr>
          <p:cNvPr id="3" name="Picture 2"/>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21807616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4522" y="437322"/>
            <a:ext cx="8209721" cy="5293757"/>
          </a:xfrm>
          <a:prstGeom prst="rect">
            <a:avLst/>
          </a:prstGeom>
          <a:noFill/>
        </p:spPr>
        <p:txBody>
          <a:bodyPr wrap="square" rtlCol="0">
            <a:spAutoFit/>
          </a:bodyPr>
          <a:lstStyle/>
          <a:p>
            <a:r>
              <a:rPr lang="en-US" sz="3200" dirty="0"/>
              <a:t>The friendships and networks. Fraternities are always celebrated for the networking connections they foster, but they don’t hold a candle to band. Kids who play together for years </a:t>
            </a:r>
            <a:r>
              <a:rPr lang="en-US" sz="3200" dirty="0" smtClean="0"/>
              <a:t>in </a:t>
            </a:r>
            <a:r>
              <a:rPr lang="en-US" sz="3200" dirty="0"/>
              <a:t>band will enjoy lifelong friendships that, coupled with their potential for higher achievement, make them ideal networks for professional advancement (remember, most people still get jobs through personal connections).</a:t>
            </a:r>
          </a:p>
          <a:p>
            <a:endParaRPr lang="en-US" dirty="0"/>
          </a:p>
        </p:txBody>
      </p:sp>
      <p:pic>
        <p:nvPicPr>
          <p:cNvPr id="3" name="Picture 2"/>
          <p:cNvPicPr>
            <a:picLocks noChangeAspect="1"/>
          </p:cNvPicPr>
          <p:nvPr/>
        </p:nvPicPr>
        <p:blipFill>
          <a:blip r:embed="rId2"/>
          <a:stretch>
            <a:fillRect/>
          </a:stretch>
        </p:blipFill>
        <p:spPr>
          <a:xfrm>
            <a:off x="9968173" y="0"/>
            <a:ext cx="2223827" cy="1621766"/>
          </a:xfrm>
          <a:prstGeom prst="rect">
            <a:avLst/>
          </a:prstGeom>
        </p:spPr>
      </p:pic>
      <p:pic>
        <p:nvPicPr>
          <p:cNvPr id="4" name="Picture 3"/>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27392017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6288" y="439270"/>
            <a:ext cx="8855764" cy="5112810"/>
          </a:xfrm>
          <a:prstGeom prst="rect">
            <a:avLst/>
          </a:prstGeom>
        </p:spPr>
        <p:txBody>
          <a:bodyPr wrap="square">
            <a:spAutoFit/>
          </a:bodyPr>
          <a:lstStyle/>
          <a:p>
            <a:pPr>
              <a:lnSpc>
                <a:spcPct val="107000"/>
              </a:lnSpc>
              <a:spcAft>
                <a:spcPts val="800"/>
              </a:spcAft>
            </a:pPr>
            <a:r>
              <a:rPr lang="en-US" sz="3000" dirty="0" smtClean="0">
                <a:effectLst/>
                <a:latin typeface="Calibri" panose="020F0502020204030204" pitchFamily="34" charset="0"/>
                <a:ea typeface="Calibri" panose="020F0502020204030204" pitchFamily="34" charset="0"/>
                <a:cs typeface="Times New Roman" panose="02020603050405020304" pitchFamily="18" charset="0"/>
              </a:rPr>
              <a:t>Every parent from time to time reminds their child that life is hard. Fortunately, participation in extracurricular activities like band – with their constant requirement for kids to fail and try again until they at last succeed – teaches kids grit and determination. And these two qualities better than most are predictors of how well kids will do in life.</a:t>
            </a:r>
          </a:p>
          <a:p>
            <a:pPr>
              <a:lnSpc>
                <a:spcPct val="107000"/>
              </a:lnSpc>
              <a:spcAft>
                <a:spcPts val="800"/>
              </a:spcAft>
            </a:pPr>
            <a:r>
              <a:rPr lang="en-US" sz="3000" dirty="0" smtClean="0">
                <a:effectLst/>
                <a:latin typeface="Calibri" panose="020F0502020204030204" pitchFamily="34" charset="0"/>
                <a:ea typeface="Calibri" panose="020F0502020204030204" pitchFamily="34" charset="0"/>
                <a:cs typeface="Times New Roman" panose="02020603050405020304" pitchFamily="18" charset="0"/>
              </a:rPr>
              <a:t>The bottom line: Kids who participate in band, (and marching band) will enjoy numerous benefits that far outweigh the hassles associated with practice.</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9925274" y="0"/>
            <a:ext cx="2266726" cy="1653051"/>
          </a:xfrm>
          <a:prstGeom prst="rect">
            <a:avLst/>
          </a:prstGeom>
        </p:spPr>
      </p:pic>
      <p:pic>
        <p:nvPicPr>
          <p:cNvPr id="4" name="Picture 3"/>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33367929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4365" y="0"/>
            <a:ext cx="6858000" cy="6858000"/>
          </a:xfrm>
          <a:prstGeom prst="rect">
            <a:avLst/>
          </a:prstGeom>
        </p:spPr>
      </p:pic>
      <p:pic>
        <p:nvPicPr>
          <p:cNvPr id="3" name="Picture 2"/>
          <p:cNvPicPr>
            <a:picLocks noChangeAspect="1"/>
          </p:cNvPicPr>
          <p:nvPr/>
        </p:nvPicPr>
        <p:blipFill>
          <a:blip r:embed="rId3"/>
          <a:stretch>
            <a:fillRect/>
          </a:stretch>
        </p:blipFill>
        <p:spPr>
          <a:xfrm>
            <a:off x="9961433" y="0"/>
            <a:ext cx="2230567" cy="1626681"/>
          </a:xfrm>
          <a:prstGeom prst="rect">
            <a:avLst/>
          </a:prstGeom>
        </p:spPr>
      </p:pic>
      <p:pic>
        <p:nvPicPr>
          <p:cNvPr id="4" name="Picture 3"/>
          <p:cNvPicPr>
            <a:picLocks noChangeAspect="1"/>
          </p:cNvPicPr>
          <p:nvPr/>
        </p:nvPicPr>
        <p:blipFill>
          <a:blip r:embed="rId4"/>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41151571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7605" y="2165152"/>
            <a:ext cx="7076660" cy="3416320"/>
          </a:xfrm>
          <a:prstGeom prst="rect">
            <a:avLst/>
          </a:prstGeom>
        </p:spPr>
        <p:txBody>
          <a:bodyPr wrap="square">
            <a:spAutoFit/>
          </a:bodyPr>
          <a:lstStyle/>
          <a:p>
            <a:r>
              <a:rPr lang="en-US" sz="3600" b="1" dirty="0" smtClean="0">
                <a:effectLst/>
                <a:latin typeface="Arial" panose="020B0604020202020204" pitchFamily="34" charset="0"/>
                <a:ea typeface="Times New Roman" panose="02020603050405020304" pitchFamily="18" charset="0"/>
              </a:rPr>
              <a:t>Question:</a:t>
            </a:r>
          </a:p>
          <a:p>
            <a:r>
              <a:rPr lang="en-US" sz="3600" b="1" dirty="0" smtClean="0">
                <a:effectLst/>
                <a:latin typeface="Arial" panose="020B0604020202020204" pitchFamily="34" charset="0"/>
                <a:ea typeface="Times New Roman" panose="02020603050405020304" pitchFamily="18" charset="0"/>
              </a:rPr>
              <a:t>I </a:t>
            </a:r>
            <a:r>
              <a:rPr lang="en-US" sz="3600" b="1" dirty="0" smtClean="0">
                <a:effectLst/>
                <a:latin typeface="Arial" panose="020B0604020202020204" pitchFamily="34" charset="0"/>
                <a:ea typeface="Times New Roman" panose="02020603050405020304" pitchFamily="18" charset="0"/>
              </a:rPr>
              <a:t>would like to know what grade is ideal to start compiling extracurricular activities and community service if my goal is to go to Harvard?</a:t>
            </a:r>
            <a:endParaRPr lang="en-US" sz="3600" dirty="0">
              <a:effectLst/>
              <a:latin typeface="Times New Roman" panose="02020603050405020304" pitchFamily="18" charset="0"/>
              <a:ea typeface="Times New Roman" panose="02020603050405020304" pitchFamily="18" charset="0"/>
            </a:endParaRPr>
          </a:p>
        </p:txBody>
      </p:sp>
      <p:sp>
        <p:nvSpPr>
          <p:cNvPr id="3" name="TextBox 2"/>
          <p:cNvSpPr txBox="1"/>
          <p:nvPr/>
        </p:nvSpPr>
        <p:spPr>
          <a:xfrm>
            <a:off x="735496" y="477078"/>
            <a:ext cx="8020878" cy="1384995"/>
          </a:xfrm>
          <a:prstGeom prst="rect">
            <a:avLst/>
          </a:prstGeom>
          <a:noFill/>
        </p:spPr>
        <p:txBody>
          <a:bodyPr wrap="square" rtlCol="0">
            <a:spAutoFit/>
          </a:bodyPr>
          <a:lstStyle/>
          <a:p>
            <a:r>
              <a:rPr lang="en-US" sz="4800" b="1" u="sng" dirty="0" smtClean="0"/>
              <a:t>Looking ahead to college:</a:t>
            </a:r>
          </a:p>
          <a:p>
            <a:endParaRPr lang="en-US" dirty="0"/>
          </a:p>
          <a:p>
            <a:r>
              <a:rPr lang="en-US" dirty="0" smtClean="0"/>
              <a:t>(Gathered from online resources pertaining to college admissions)</a:t>
            </a:r>
            <a:endParaRPr lang="en-US" dirty="0"/>
          </a:p>
        </p:txBody>
      </p:sp>
      <p:pic>
        <p:nvPicPr>
          <p:cNvPr id="4" name="Picture 3"/>
          <p:cNvPicPr>
            <a:picLocks noChangeAspect="1"/>
          </p:cNvPicPr>
          <p:nvPr/>
        </p:nvPicPr>
        <p:blipFill>
          <a:blip r:embed="rId2"/>
          <a:stretch>
            <a:fillRect/>
          </a:stretch>
        </p:blipFill>
        <p:spPr>
          <a:xfrm>
            <a:off x="9980002" y="0"/>
            <a:ext cx="2211998" cy="1613140"/>
          </a:xfrm>
          <a:prstGeom prst="rect">
            <a:avLst/>
          </a:prstGeom>
        </p:spPr>
      </p:pic>
      <p:pic>
        <p:nvPicPr>
          <p:cNvPr id="5" name="Picture 4"/>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1968865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6103" y="326769"/>
            <a:ext cx="8676861" cy="6186309"/>
          </a:xfrm>
          <a:prstGeom prst="rect">
            <a:avLst/>
          </a:prstGeom>
        </p:spPr>
        <p:txBody>
          <a:bodyPr wrap="square">
            <a:spAutoFit/>
          </a:bodyPr>
          <a:lstStyle/>
          <a:p>
            <a:r>
              <a:rPr lang="en-US" sz="3600" dirty="0" smtClean="0">
                <a:effectLst/>
                <a:latin typeface="Arial" panose="020B0604020202020204" pitchFamily="34" charset="0"/>
                <a:ea typeface="Calibri" panose="020F0502020204030204" pitchFamily="34" charset="0"/>
              </a:rPr>
              <a:t>The sooner the better! If you’re already setting your sights on Harvard, you should already be thinking about what kinds of qualities you’d like to show when you apply to college. Join organizations or clubs that spark your interest, and </a:t>
            </a:r>
            <a:r>
              <a:rPr lang="en-US" sz="3600" dirty="0" smtClean="0">
                <a:effectLst/>
                <a:highlight>
                  <a:srgbClr val="FFFF00"/>
                </a:highlight>
                <a:latin typeface="Arial" panose="020B0604020202020204" pitchFamily="34" charset="0"/>
                <a:ea typeface="Calibri" panose="020F0502020204030204" pitchFamily="34" charset="0"/>
              </a:rPr>
              <a:t>devote meaningful time to those activities</a:t>
            </a:r>
            <a:r>
              <a:rPr lang="en-US" sz="3600" dirty="0" smtClean="0">
                <a:effectLst/>
                <a:latin typeface="Arial" panose="020B0604020202020204" pitchFamily="34" charset="0"/>
                <a:ea typeface="Calibri" panose="020F0502020204030204" pitchFamily="34" charset="0"/>
              </a:rPr>
              <a:t>. Instead of joining many things at once, try to pick carefully and </a:t>
            </a:r>
            <a:r>
              <a:rPr lang="en-US" sz="3600" dirty="0" smtClean="0">
                <a:effectLst/>
                <a:highlight>
                  <a:srgbClr val="FFFF00"/>
                </a:highlight>
                <a:latin typeface="Arial" panose="020B0604020202020204" pitchFamily="34" charset="0"/>
                <a:ea typeface="Calibri" panose="020F0502020204030204" pitchFamily="34" charset="0"/>
              </a:rPr>
              <a:t>lean towards activities you’ll want to continue for several years.</a:t>
            </a:r>
            <a:r>
              <a:rPr lang="en-US" sz="3600" dirty="0" smtClean="0">
                <a:effectLst/>
                <a:latin typeface="Arial" panose="020B0604020202020204" pitchFamily="34" charset="0"/>
                <a:ea typeface="Calibri" panose="020F0502020204030204" pitchFamily="34" charset="0"/>
              </a:rPr>
              <a:t> </a:t>
            </a:r>
            <a:endParaRPr lang="en-US" sz="3600" dirty="0"/>
          </a:p>
        </p:txBody>
      </p:sp>
      <p:pic>
        <p:nvPicPr>
          <p:cNvPr id="3" name="Picture 2"/>
          <p:cNvPicPr>
            <a:picLocks noChangeAspect="1"/>
          </p:cNvPicPr>
          <p:nvPr/>
        </p:nvPicPr>
        <p:blipFill>
          <a:blip r:embed="rId2"/>
          <a:stretch>
            <a:fillRect/>
          </a:stretch>
        </p:blipFill>
        <p:spPr>
          <a:xfrm>
            <a:off x="9980001" y="0"/>
            <a:ext cx="2211999" cy="1613140"/>
          </a:xfrm>
          <a:prstGeom prst="rect">
            <a:avLst/>
          </a:prstGeom>
        </p:spPr>
      </p:pic>
      <p:pic>
        <p:nvPicPr>
          <p:cNvPr id="4" name="Picture 3"/>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38253444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3644" y="387700"/>
            <a:ext cx="8998226" cy="5509200"/>
          </a:xfrm>
          <a:prstGeom prst="rect">
            <a:avLst/>
          </a:prstGeom>
        </p:spPr>
        <p:txBody>
          <a:bodyPr wrap="square">
            <a:spAutoFit/>
          </a:bodyPr>
          <a:lstStyle/>
          <a:p>
            <a:r>
              <a:rPr lang="en-US" sz="3200" dirty="0" smtClean="0">
                <a:effectLst/>
                <a:latin typeface="Arial" panose="020B0604020202020204" pitchFamily="34" charset="0"/>
                <a:ea typeface="Calibri" panose="020F0502020204030204" pitchFamily="34" charset="0"/>
              </a:rPr>
              <a:t>Schools like Harvard expect students to have more than just top grades and test scores. You also need to </a:t>
            </a:r>
            <a:r>
              <a:rPr lang="en-US" sz="3200" dirty="0" smtClean="0">
                <a:effectLst/>
                <a:highlight>
                  <a:srgbClr val="FFFF00"/>
                </a:highlight>
                <a:latin typeface="Arial" panose="020B0604020202020204" pitchFamily="34" charset="0"/>
                <a:ea typeface="Calibri" panose="020F0502020204030204" pitchFamily="34" charset="0"/>
              </a:rPr>
              <a:t>demonstrate that you’re an ambitious student with a desire to participate in your community</a:t>
            </a:r>
            <a:r>
              <a:rPr lang="en-US" sz="3200" dirty="0" smtClean="0">
                <a:effectLst/>
                <a:latin typeface="Arial" panose="020B0604020202020204" pitchFamily="34" charset="0"/>
                <a:ea typeface="Calibri" panose="020F0502020204030204" pitchFamily="34" charset="0"/>
              </a:rPr>
              <a:t>. Remember, though, that while it’s great to set your sights on a school like Harvard, there are also many other colleges and universities that offer an excellent education and college experience. Don’t limit yourself to just aiming for Ivy League schools. Research broadly and think about your specific goals and desires.</a:t>
            </a:r>
            <a:endParaRPr lang="en-US" sz="3200" dirty="0"/>
          </a:p>
        </p:txBody>
      </p:sp>
      <p:pic>
        <p:nvPicPr>
          <p:cNvPr id="3" name="Picture 2"/>
          <p:cNvPicPr>
            <a:picLocks noChangeAspect="1"/>
          </p:cNvPicPr>
          <p:nvPr/>
        </p:nvPicPr>
        <p:blipFill>
          <a:blip r:embed="rId2"/>
          <a:stretch>
            <a:fillRect/>
          </a:stretch>
        </p:blipFill>
        <p:spPr>
          <a:xfrm>
            <a:off x="9956344" y="1"/>
            <a:ext cx="2235656" cy="1630392"/>
          </a:xfrm>
          <a:prstGeom prst="rect">
            <a:avLst/>
          </a:prstGeom>
        </p:spPr>
      </p:pic>
      <p:pic>
        <p:nvPicPr>
          <p:cNvPr id="4" name="Picture 3"/>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22556771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3765" y="544800"/>
            <a:ext cx="8640418" cy="5509200"/>
          </a:xfrm>
          <a:prstGeom prst="rect">
            <a:avLst/>
          </a:prstGeom>
        </p:spPr>
        <p:txBody>
          <a:bodyPr wrap="square">
            <a:spAutoFit/>
          </a:bodyPr>
          <a:lstStyle/>
          <a:p>
            <a:r>
              <a:rPr lang="en-US" sz="3200" b="1" dirty="0" smtClean="0">
                <a:effectLst/>
                <a:latin typeface="Arial" panose="020B0604020202020204" pitchFamily="34" charset="0"/>
                <a:ea typeface="Times New Roman" panose="02020603050405020304" pitchFamily="18" charset="0"/>
              </a:rPr>
              <a:t>I understand that colleges want to see applicants that have unique factors that make themselves stand out in the flood of applicants wanting to seek great colleges. Could you give me a list of some specific activities or qualities that would make an applicant stand out in the abundance of eager and competitive applicants? By the way, the information you have provided for other high school students like me is fantastic.</a:t>
            </a:r>
            <a:endParaRPr lang="en-US" sz="3200" dirty="0">
              <a:effectLst/>
              <a:latin typeface="Times New Roman" panose="02020603050405020304" pitchFamily="18" charset="0"/>
              <a:ea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9985659" y="0"/>
            <a:ext cx="2206341" cy="1609014"/>
          </a:xfrm>
          <a:prstGeom prst="rect">
            <a:avLst/>
          </a:prstGeom>
        </p:spPr>
      </p:pic>
      <p:pic>
        <p:nvPicPr>
          <p:cNvPr id="4" name="Picture 3"/>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35814938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7261" y="479097"/>
            <a:ext cx="9004852" cy="5693866"/>
          </a:xfrm>
          <a:prstGeom prst="rect">
            <a:avLst/>
          </a:prstGeom>
        </p:spPr>
        <p:txBody>
          <a:bodyPr wrap="square">
            <a:spAutoFit/>
          </a:bodyPr>
          <a:lstStyle/>
          <a:p>
            <a:r>
              <a:rPr lang="en-US" sz="2800" dirty="0" smtClean="0">
                <a:effectLst/>
                <a:latin typeface="Arial" panose="020B0604020202020204" pitchFamily="34" charset="0"/>
                <a:ea typeface="Calibri" panose="020F0502020204030204" pitchFamily="34" charset="0"/>
              </a:rPr>
              <a:t>This is a great question, but unfortunately the answer is not cut and dry. In general, </a:t>
            </a:r>
            <a:r>
              <a:rPr lang="en-US" sz="2800" dirty="0" smtClean="0">
                <a:effectLst/>
                <a:highlight>
                  <a:srgbClr val="FFFF00"/>
                </a:highlight>
                <a:latin typeface="Arial" panose="020B0604020202020204" pitchFamily="34" charset="0"/>
                <a:ea typeface="Calibri" panose="020F0502020204030204" pitchFamily="34" charset="0"/>
              </a:rPr>
              <a:t>activities that demonstrate leadership, service, and commitment tend to stand out</a:t>
            </a:r>
            <a:r>
              <a:rPr lang="en-US" sz="2800" dirty="0" smtClean="0">
                <a:effectLst/>
                <a:latin typeface="Arial" panose="020B0604020202020204" pitchFamily="34" charset="0"/>
                <a:ea typeface="Calibri" panose="020F0502020204030204" pitchFamily="34" charset="0"/>
              </a:rPr>
              <a:t>. But, this could mean something different for each student. For example, a student interested in a medical or science major might stand out due to having many hours of volunteer work in hospitals and clinics. However, a student aiming for a sports scholarship at a state university might stand out by having a competitive sports record and a history of sports leadership. No two activities can truly be compared against one another, because the type of activity will always correspond to the student’s overall profile. </a:t>
            </a:r>
            <a:endParaRPr lang="en-US" sz="2800" dirty="0"/>
          </a:p>
        </p:txBody>
      </p:sp>
      <p:pic>
        <p:nvPicPr>
          <p:cNvPr id="3" name="Picture 2"/>
          <p:cNvPicPr>
            <a:picLocks noChangeAspect="1"/>
          </p:cNvPicPr>
          <p:nvPr/>
        </p:nvPicPr>
        <p:blipFill>
          <a:blip r:embed="rId2"/>
          <a:stretch>
            <a:fillRect/>
          </a:stretch>
        </p:blipFill>
        <p:spPr>
          <a:xfrm>
            <a:off x="9968173" y="1"/>
            <a:ext cx="2223827" cy="1621766"/>
          </a:xfrm>
          <a:prstGeom prst="rect">
            <a:avLst/>
          </a:prstGeom>
        </p:spPr>
      </p:pic>
      <p:pic>
        <p:nvPicPr>
          <p:cNvPr id="4" name="Picture 3"/>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41975721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3156" y="435469"/>
            <a:ext cx="8759687" cy="5509200"/>
          </a:xfrm>
          <a:prstGeom prst="rect">
            <a:avLst/>
          </a:prstGeom>
        </p:spPr>
        <p:txBody>
          <a:bodyPr wrap="square">
            <a:spAutoFit/>
          </a:bodyPr>
          <a:lstStyle/>
          <a:p>
            <a:pPr>
              <a:spcAft>
                <a:spcPts val="750"/>
              </a:spcAft>
            </a:pPr>
            <a:r>
              <a:rPr lang="en-US" sz="3200" dirty="0" smtClean="0">
                <a:effectLst/>
                <a:latin typeface="Arial" panose="020B0604020202020204" pitchFamily="34" charset="0"/>
                <a:ea typeface="Times New Roman" panose="02020603050405020304" pitchFamily="18" charset="0"/>
              </a:rPr>
              <a:t>Instead of aiming for extracurriculars that may look good, </a:t>
            </a:r>
            <a:r>
              <a:rPr lang="en-US" sz="3200" dirty="0" smtClean="0">
                <a:effectLst/>
                <a:highlight>
                  <a:srgbClr val="FFFF00"/>
                </a:highlight>
                <a:latin typeface="Arial" panose="020B0604020202020204" pitchFamily="34" charset="0"/>
                <a:ea typeface="Times New Roman" panose="02020603050405020304" pitchFamily="18" charset="0"/>
              </a:rPr>
              <a:t>try finding activities you are passionate about that build skills, serve the community, or challenge you to lead</a:t>
            </a:r>
            <a:r>
              <a:rPr lang="en-US" sz="3200" dirty="0" smtClean="0">
                <a:effectLst/>
                <a:latin typeface="Arial" panose="020B0604020202020204" pitchFamily="34" charset="0"/>
                <a:ea typeface="Times New Roman" panose="02020603050405020304" pitchFamily="18" charset="0"/>
              </a:rPr>
              <a:t>. When you translate those experiences into life lessons in your college essay, admissions counselors will be able to see what you gained from the experiences. Whatever you choose, make sure you have active participation and strive to become a leader or core member of the group or organization. Good luck!</a:t>
            </a:r>
            <a:endParaRPr lang="en-US" sz="3200" dirty="0">
              <a:effectLst/>
              <a:latin typeface="Times New Roman" panose="02020603050405020304" pitchFamily="18" charset="0"/>
              <a:ea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9956345" y="0"/>
            <a:ext cx="2235655" cy="1630392"/>
          </a:xfrm>
          <a:prstGeom prst="rect">
            <a:avLst/>
          </a:prstGeom>
        </p:spPr>
      </p:pic>
      <p:pic>
        <p:nvPicPr>
          <p:cNvPr id="4" name="Picture 3"/>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17020311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6324" y="767751"/>
            <a:ext cx="6866627" cy="5262979"/>
          </a:xfrm>
          <a:prstGeom prst="rect">
            <a:avLst/>
          </a:prstGeom>
          <a:noFill/>
        </p:spPr>
        <p:txBody>
          <a:bodyPr wrap="square" rtlCol="0">
            <a:spAutoFit/>
          </a:bodyPr>
          <a:lstStyle/>
          <a:p>
            <a:r>
              <a:rPr lang="en-US" sz="2800" dirty="0" smtClean="0"/>
              <a:t>The high school band experience provides many avenues for growth and development in both music and inter-personal skills.</a:t>
            </a:r>
          </a:p>
          <a:p>
            <a:endParaRPr lang="en-US" sz="2800" dirty="0"/>
          </a:p>
          <a:p>
            <a:r>
              <a:rPr lang="en-US" sz="2800" dirty="0" smtClean="0"/>
              <a:t>The lessons learned through participation can ease the transition into college, assist with job interviews, and can give the student specific experiences that will set them apart when measured against others with little to no group activity during high school. </a:t>
            </a:r>
            <a:endParaRPr lang="en-US" sz="2800" dirty="0"/>
          </a:p>
        </p:txBody>
      </p:sp>
    </p:spTree>
    <p:extLst>
      <p:ext uri="{BB962C8B-B14F-4D97-AF65-F5344CB8AC3E}">
        <p14:creationId xmlns:p14="http://schemas.microsoft.com/office/powerpoint/2010/main" val="2541077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5774" y="0"/>
            <a:ext cx="8453887" cy="5693866"/>
          </a:xfrm>
          <a:prstGeom prst="rect">
            <a:avLst/>
          </a:prstGeom>
          <a:noFill/>
        </p:spPr>
        <p:txBody>
          <a:bodyPr wrap="square" rtlCol="0">
            <a:spAutoFit/>
          </a:bodyPr>
          <a:lstStyle/>
          <a:p>
            <a:r>
              <a:rPr lang="en-US" sz="3600" b="1" dirty="0" smtClean="0"/>
              <a:t>Don’t believe everything you hear !</a:t>
            </a:r>
          </a:p>
          <a:p>
            <a:r>
              <a:rPr lang="en-US" sz="3600" b="1" dirty="0" smtClean="0"/>
              <a:t>The internet is not always the truth… </a:t>
            </a:r>
          </a:p>
          <a:p>
            <a:r>
              <a:rPr lang="en-US" sz="3600" b="1" dirty="0" smtClean="0"/>
              <a:t>(or even accurate)</a:t>
            </a:r>
          </a:p>
          <a:p>
            <a:endParaRPr lang="en-US" sz="3200" dirty="0"/>
          </a:p>
          <a:p>
            <a:r>
              <a:rPr lang="en-US" sz="2800" dirty="0" smtClean="0"/>
              <a:t>-Unbelievable community </a:t>
            </a:r>
            <a:r>
              <a:rPr lang="en-US" sz="2800" dirty="0" smtClean="0"/>
              <a:t>stories that are full of false information</a:t>
            </a:r>
            <a:endParaRPr lang="en-US" sz="2800" dirty="0" smtClean="0"/>
          </a:p>
          <a:p>
            <a:endParaRPr lang="en-US" sz="2800" dirty="0"/>
          </a:p>
          <a:p>
            <a:r>
              <a:rPr lang="en-US" sz="2800" dirty="0" smtClean="0"/>
              <a:t>-Those who are barely involved are not good </a:t>
            </a:r>
            <a:r>
              <a:rPr lang="en-US" sz="2800" dirty="0" smtClean="0"/>
              <a:t>resources… they haven’t experienced everything</a:t>
            </a:r>
            <a:endParaRPr lang="en-US" sz="2800" dirty="0" smtClean="0"/>
          </a:p>
          <a:p>
            <a:endParaRPr lang="en-US" sz="2800" dirty="0"/>
          </a:p>
          <a:p>
            <a:r>
              <a:rPr lang="en-US" sz="2800" dirty="0" smtClean="0"/>
              <a:t>-Go to those who are in charge of creating it… they have the best </a:t>
            </a:r>
            <a:r>
              <a:rPr lang="en-US" sz="2800" dirty="0" smtClean="0"/>
              <a:t>information (the band directors)</a:t>
            </a:r>
            <a:endParaRPr lang="en-US" sz="2800" dirty="0"/>
          </a:p>
        </p:txBody>
      </p:sp>
      <p:pic>
        <p:nvPicPr>
          <p:cNvPr id="2" name="Picture 1"/>
          <p:cNvPicPr>
            <a:picLocks noChangeAspect="1"/>
          </p:cNvPicPr>
          <p:nvPr/>
        </p:nvPicPr>
        <p:blipFill>
          <a:blip r:embed="rId2"/>
          <a:stretch>
            <a:fillRect/>
          </a:stretch>
        </p:blipFill>
        <p:spPr>
          <a:xfrm>
            <a:off x="9932686" y="-1"/>
            <a:ext cx="2259314" cy="1647645"/>
          </a:xfrm>
          <a:prstGeom prst="rect">
            <a:avLst/>
          </a:prstGeom>
        </p:spPr>
      </p:pic>
      <p:pic>
        <p:nvPicPr>
          <p:cNvPr id="3" name="Picture 2"/>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2006463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8" end="8"/>
                                            </p:txEl>
                                          </p:spTgt>
                                        </p:tgtEl>
                                        <p:attrNameLst>
                                          <p:attrName>style.visibility</p:attrName>
                                        </p:attrNameLst>
                                      </p:cBhvr>
                                      <p:to>
                                        <p:strVal val="visible"/>
                                      </p:to>
                                    </p:set>
                                    <p:anim calcmode="lin" valueType="num">
                                      <p:cBhvr additive="base">
                                        <p:cTn id="1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9727" y="431321"/>
            <a:ext cx="8842075" cy="6001643"/>
          </a:xfrm>
          <a:prstGeom prst="rect">
            <a:avLst/>
          </a:prstGeom>
          <a:noFill/>
        </p:spPr>
        <p:txBody>
          <a:bodyPr wrap="square" rtlCol="0">
            <a:spAutoFit/>
          </a:bodyPr>
          <a:lstStyle/>
          <a:p>
            <a:r>
              <a:rPr lang="en-US" sz="2400" dirty="0"/>
              <a:t>W</a:t>
            </a:r>
            <a:r>
              <a:rPr lang="en-US" sz="2400" dirty="0" smtClean="0"/>
              <a:t>e are seeing tremendous amounts of stress and numerous student “meltdowns” due to overwhelming pressure to take academics beyond what they are prepared to handle and frustration when they can’t all be the “top achiever” academically.</a:t>
            </a:r>
          </a:p>
          <a:p>
            <a:endParaRPr lang="en-US" sz="2400" dirty="0"/>
          </a:p>
          <a:p>
            <a:r>
              <a:rPr lang="en-US" sz="2400" dirty="0" smtClean="0"/>
              <a:t>Students need </a:t>
            </a:r>
            <a:r>
              <a:rPr lang="en-US" sz="2400" dirty="0" smtClean="0"/>
              <a:t>an outlet during high school to relieve the stress of an often overwhelming amount of pressure for academic achievement.</a:t>
            </a:r>
          </a:p>
          <a:p>
            <a:endParaRPr lang="en-US" sz="2400" dirty="0"/>
          </a:p>
          <a:p>
            <a:r>
              <a:rPr lang="en-US" sz="2400" dirty="0" smtClean="0"/>
              <a:t>We see more and more students struggling and having issues due to the constant push to take more difficult classes and do tons of after school preparation for standardized tests.</a:t>
            </a:r>
          </a:p>
          <a:p>
            <a:endParaRPr lang="en-US" sz="2400" dirty="0"/>
          </a:p>
          <a:p>
            <a:r>
              <a:rPr lang="en-US" sz="2400" dirty="0" smtClean="0"/>
              <a:t>Band is a great place to put those concerns behind, enjoy some creative/expressive time, and let off steam.</a:t>
            </a:r>
            <a:endParaRPr lang="en-US" sz="2400" dirty="0"/>
          </a:p>
        </p:txBody>
      </p:sp>
      <p:pic>
        <p:nvPicPr>
          <p:cNvPr id="3" name="Picture 2"/>
          <p:cNvPicPr>
            <a:picLocks noChangeAspect="1"/>
          </p:cNvPicPr>
          <p:nvPr/>
        </p:nvPicPr>
        <p:blipFill>
          <a:blip r:embed="rId2"/>
          <a:stretch>
            <a:fillRect/>
          </a:stretch>
        </p:blipFill>
        <p:spPr>
          <a:xfrm>
            <a:off x="9944515" y="0"/>
            <a:ext cx="2247485" cy="1639019"/>
          </a:xfrm>
          <a:prstGeom prst="rect">
            <a:avLst/>
          </a:prstGeom>
        </p:spPr>
      </p:pic>
      <p:pic>
        <p:nvPicPr>
          <p:cNvPr id="4" name="Picture 3"/>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2894558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7078" y="526774"/>
            <a:ext cx="8825948" cy="5078313"/>
          </a:xfrm>
          <a:prstGeom prst="rect">
            <a:avLst/>
          </a:prstGeom>
          <a:noFill/>
        </p:spPr>
        <p:txBody>
          <a:bodyPr wrap="square" rtlCol="0">
            <a:spAutoFit/>
          </a:bodyPr>
          <a:lstStyle/>
          <a:p>
            <a:r>
              <a:rPr lang="en-US" sz="3200" b="1" u="sng" dirty="0" smtClean="0"/>
              <a:t>Non-Musical Skills that band teaches:</a:t>
            </a:r>
          </a:p>
          <a:p>
            <a:endParaRPr lang="en-US" dirty="0"/>
          </a:p>
          <a:p>
            <a:pPr marL="457200" indent="-457200">
              <a:buFont typeface="Arial" panose="020B0604020202020204" pitchFamily="34" charset="0"/>
              <a:buChar char="•"/>
            </a:pPr>
            <a:r>
              <a:rPr lang="en-US" sz="3200" dirty="0" smtClean="0"/>
              <a:t>Communication</a:t>
            </a:r>
          </a:p>
          <a:p>
            <a:pPr marL="457200" indent="-457200">
              <a:buFont typeface="Arial" panose="020B0604020202020204" pitchFamily="34" charset="0"/>
              <a:buChar char="•"/>
            </a:pPr>
            <a:r>
              <a:rPr lang="en-US" sz="3200" dirty="0" smtClean="0"/>
              <a:t>Goal Setting</a:t>
            </a:r>
          </a:p>
          <a:p>
            <a:pPr marL="457200" indent="-457200">
              <a:buFont typeface="Arial" panose="020B0604020202020204" pitchFamily="34" charset="0"/>
              <a:buChar char="•"/>
            </a:pPr>
            <a:r>
              <a:rPr lang="en-US" sz="3200" dirty="0" smtClean="0"/>
              <a:t>Teamwork</a:t>
            </a:r>
          </a:p>
          <a:p>
            <a:pPr marL="457200" indent="-457200">
              <a:buFont typeface="Arial" panose="020B0604020202020204" pitchFamily="34" charset="0"/>
              <a:buChar char="•"/>
            </a:pPr>
            <a:r>
              <a:rPr lang="en-US" sz="3200" dirty="0" smtClean="0"/>
              <a:t>Long-term planning</a:t>
            </a:r>
          </a:p>
          <a:p>
            <a:pPr marL="457200" indent="-457200">
              <a:buFont typeface="Arial" panose="020B0604020202020204" pitchFamily="34" charset="0"/>
              <a:buChar char="•"/>
            </a:pPr>
            <a:r>
              <a:rPr lang="en-US" sz="3200" dirty="0" smtClean="0"/>
              <a:t>Commitment</a:t>
            </a:r>
          </a:p>
          <a:p>
            <a:pPr marL="457200" indent="-457200">
              <a:buFont typeface="Arial" panose="020B0604020202020204" pitchFamily="34" charset="0"/>
              <a:buChar char="•"/>
            </a:pPr>
            <a:r>
              <a:rPr lang="en-US" sz="3200" dirty="0" smtClean="0"/>
              <a:t>Cooperation</a:t>
            </a:r>
          </a:p>
          <a:p>
            <a:pPr marL="457200" indent="-457200">
              <a:buFont typeface="Arial" panose="020B0604020202020204" pitchFamily="34" charset="0"/>
              <a:buChar char="•"/>
            </a:pPr>
            <a:r>
              <a:rPr lang="en-US" sz="3200" dirty="0" smtClean="0"/>
              <a:t>Analytical Skills</a:t>
            </a:r>
          </a:p>
          <a:p>
            <a:pPr marL="457200" indent="-457200">
              <a:buFont typeface="Arial" panose="020B0604020202020204" pitchFamily="34" charset="0"/>
              <a:buChar char="•"/>
            </a:pPr>
            <a:r>
              <a:rPr lang="en-US" sz="3200" dirty="0" smtClean="0"/>
              <a:t>Listening Skills</a:t>
            </a:r>
          </a:p>
          <a:p>
            <a:endParaRPr lang="en-US" dirty="0" smtClean="0"/>
          </a:p>
        </p:txBody>
      </p:sp>
      <p:pic>
        <p:nvPicPr>
          <p:cNvPr id="3" name="Picture 2"/>
          <p:cNvPicPr>
            <a:picLocks noChangeAspect="1"/>
          </p:cNvPicPr>
          <p:nvPr/>
        </p:nvPicPr>
        <p:blipFill>
          <a:blip r:embed="rId2"/>
          <a:stretch>
            <a:fillRect/>
          </a:stretch>
        </p:blipFill>
        <p:spPr>
          <a:xfrm>
            <a:off x="9956345" y="0"/>
            <a:ext cx="2235655" cy="1630392"/>
          </a:xfrm>
          <a:prstGeom prst="rect">
            <a:avLst/>
          </a:prstGeom>
        </p:spPr>
      </p:pic>
      <p:pic>
        <p:nvPicPr>
          <p:cNvPr id="4" name="Picture 3"/>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265699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 calcmode="lin" valueType="num">
                                      <p:cBhvr additive="base">
                                        <p:cTn id="3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additive="base">
                                        <p:cTn id="4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3999" cy="6858000"/>
          </a:xfrm>
          <a:prstGeom prst="rect">
            <a:avLst/>
          </a:prstGeom>
        </p:spPr>
      </p:pic>
      <p:pic>
        <p:nvPicPr>
          <p:cNvPr id="2" name="Picture 1"/>
          <p:cNvPicPr>
            <a:picLocks noChangeAspect="1"/>
          </p:cNvPicPr>
          <p:nvPr/>
        </p:nvPicPr>
        <p:blipFill>
          <a:blip r:embed="rId3"/>
          <a:stretch>
            <a:fillRect/>
          </a:stretch>
        </p:blipFill>
        <p:spPr>
          <a:xfrm>
            <a:off x="9980003" y="0"/>
            <a:ext cx="2211998" cy="1613140"/>
          </a:xfrm>
          <a:prstGeom prst="rect">
            <a:avLst/>
          </a:prstGeom>
        </p:spPr>
      </p:pic>
      <p:pic>
        <p:nvPicPr>
          <p:cNvPr id="4" name="Picture 3"/>
          <p:cNvPicPr>
            <a:picLocks noChangeAspect="1"/>
          </p:cNvPicPr>
          <p:nvPr/>
        </p:nvPicPr>
        <p:blipFill>
          <a:blip r:embed="rId4"/>
          <a:stretch>
            <a:fillRect/>
          </a:stretch>
        </p:blipFill>
        <p:spPr>
          <a:xfrm>
            <a:off x="10858384" y="5463419"/>
            <a:ext cx="1333616" cy="1394581"/>
          </a:xfrm>
          <a:prstGeom prst="rect">
            <a:avLst/>
          </a:prstGeom>
        </p:spPr>
      </p:pic>
      <p:sp>
        <p:nvSpPr>
          <p:cNvPr id="5" name="TextBox 4"/>
          <p:cNvSpPr txBox="1"/>
          <p:nvPr/>
        </p:nvSpPr>
        <p:spPr>
          <a:xfrm>
            <a:off x="4278702" y="1147313"/>
            <a:ext cx="4226943" cy="3416320"/>
          </a:xfrm>
          <a:prstGeom prst="rect">
            <a:avLst/>
          </a:prstGeom>
          <a:noFill/>
        </p:spPr>
        <p:txBody>
          <a:bodyPr wrap="square" rtlCol="0">
            <a:spAutoFit/>
          </a:bodyPr>
          <a:lstStyle/>
          <a:p>
            <a:r>
              <a:rPr lang="en-US" sz="2400" dirty="0" smtClean="0">
                <a:solidFill>
                  <a:srgbClr val="FFFF00"/>
                </a:solidFill>
              </a:rPr>
              <a:t>Cruise ship set to leave at designated time…this lady showed up 15 minutes late. Ship sailed with her family as she screamed from the dock…she obviously wasn’t in band in high school…this is one of our most established rules!</a:t>
            </a:r>
            <a:endParaRPr lang="en-US" sz="2400" dirty="0">
              <a:solidFill>
                <a:srgbClr val="FFFF00"/>
              </a:solidFill>
            </a:endParaRPr>
          </a:p>
        </p:txBody>
      </p:sp>
    </p:spTree>
    <p:extLst>
      <p:ext uri="{BB962C8B-B14F-4D97-AF65-F5344CB8AC3E}">
        <p14:creationId xmlns:p14="http://schemas.microsoft.com/office/powerpoint/2010/main" val="21243123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3548" y="636104"/>
            <a:ext cx="7166113" cy="4924425"/>
          </a:xfrm>
          <a:prstGeom prst="rect">
            <a:avLst/>
          </a:prstGeom>
          <a:noFill/>
        </p:spPr>
        <p:txBody>
          <a:bodyPr wrap="square" rtlCol="0">
            <a:spAutoFit/>
          </a:bodyPr>
          <a:lstStyle/>
          <a:p>
            <a:r>
              <a:rPr lang="en-US" sz="3600" b="1" u="sng" dirty="0" smtClean="0"/>
              <a:t>What does it cost?</a:t>
            </a:r>
          </a:p>
          <a:p>
            <a:endParaRPr lang="en-US" dirty="0"/>
          </a:p>
          <a:p>
            <a:r>
              <a:rPr lang="en-US" sz="3200" dirty="0" smtClean="0"/>
              <a:t>About the same as any other quality activity on the high school level</a:t>
            </a:r>
          </a:p>
          <a:p>
            <a:endParaRPr lang="en-US" sz="3200" dirty="0" smtClean="0"/>
          </a:p>
          <a:p>
            <a:r>
              <a:rPr lang="en-US" sz="3200" dirty="0" smtClean="0"/>
              <a:t>Scholarship and fundraising opportunities to offset expenses</a:t>
            </a:r>
          </a:p>
          <a:p>
            <a:endParaRPr lang="en-US" sz="3200" dirty="0" smtClean="0"/>
          </a:p>
          <a:p>
            <a:r>
              <a:rPr lang="en-US" sz="3200" dirty="0" smtClean="0"/>
              <a:t>Depends on your level of involvement</a:t>
            </a:r>
          </a:p>
          <a:p>
            <a:endParaRPr lang="en-US" dirty="0"/>
          </a:p>
          <a:p>
            <a:endParaRPr lang="en-US" dirty="0"/>
          </a:p>
        </p:txBody>
      </p:sp>
      <p:pic>
        <p:nvPicPr>
          <p:cNvPr id="3" name="Picture 2"/>
          <p:cNvPicPr>
            <a:picLocks noChangeAspect="1"/>
          </p:cNvPicPr>
          <p:nvPr/>
        </p:nvPicPr>
        <p:blipFill>
          <a:blip r:embed="rId2"/>
          <a:stretch>
            <a:fillRect/>
          </a:stretch>
        </p:blipFill>
        <p:spPr>
          <a:xfrm>
            <a:off x="9920857" y="0"/>
            <a:ext cx="2271143" cy="1656272"/>
          </a:xfrm>
          <a:prstGeom prst="rect">
            <a:avLst/>
          </a:prstGeom>
        </p:spPr>
      </p:pic>
      <p:pic>
        <p:nvPicPr>
          <p:cNvPr id="4" name="Picture 3"/>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19824562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4461" y="725557"/>
            <a:ext cx="7682948" cy="5078313"/>
          </a:xfrm>
          <a:prstGeom prst="rect">
            <a:avLst/>
          </a:prstGeom>
          <a:noFill/>
        </p:spPr>
        <p:txBody>
          <a:bodyPr wrap="square" rtlCol="0">
            <a:spAutoFit/>
          </a:bodyPr>
          <a:lstStyle/>
          <a:p>
            <a:r>
              <a:rPr lang="en-US" sz="3200" b="1" u="sng" dirty="0" smtClean="0"/>
              <a:t>YES, YOU CAN !!!</a:t>
            </a:r>
          </a:p>
          <a:p>
            <a:endParaRPr lang="en-US" sz="3200" dirty="0"/>
          </a:p>
          <a:p>
            <a:r>
              <a:rPr lang="en-US" sz="3200" dirty="0" smtClean="0"/>
              <a:t>High school band students participate in a variety of other activities, sports, clubs, community groups, and some work part-time.</a:t>
            </a:r>
          </a:p>
          <a:p>
            <a:endParaRPr lang="en-US" sz="3200" dirty="0" smtClean="0"/>
          </a:p>
          <a:p>
            <a:r>
              <a:rPr lang="en-US" sz="3200" dirty="0" smtClean="0"/>
              <a:t>If you want to make the situation work, you will find a way.</a:t>
            </a:r>
          </a:p>
          <a:p>
            <a:endParaRPr lang="en-US" dirty="0"/>
          </a:p>
          <a:p>
            <a:endParaRPr lang="en-US" dirty="0"/>
          </a:p>
        </p:txBody>
      </p:sp>
      <p:pic>
        <p:nvPicPr>
          <p:cNvPr id="3" name="Picture 2"/>
          <p:cNvPicPr>
            <a:picLocks noChangeAspect="1"/>
          </p:cNvPicPr>
          <p:nvPr/>
        </p:nvPicPr>
        <p:blipFill>
          <a:blip r:embed="rId2"/>
          <a:stretch>
            <a:fillRect/>
          </a:stretch>
        </p:blipFill>
        <p:spPr>
          <a:xfrm>
            <a:off x="9920857" y="0"/>
            <a:ext cx="2271143" cy="1656272"/>
          </a:xfrm>
          <a:prstGeom prst="rect">
            <a:avLst/>
          </a:prstGeom>
        </p:spPr>
      </p:pic>
      <p:pic>
        <p:nvPicPr>
          <p:cNvPr id="4" name="Picture 3"/>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20773436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2911" y="62824"/>
            <a:ext cx="7503670" cy="6655668"/>
          </a:xfrm>
          <a:prstGeom prst="rect">
            <a:avLst/>
          </a:prstGeom>
          <a:noFill/>
        </p:spPr>
        <p:txBody>
          <a:bodyPr wrap="square" rtlCol="0">
            <a:spAutoFit/>
          </a:bodyPr>
          <a:lstStyle/>
          <a:p>
            <a:r>
              <a:rPr lang="en-US" sz="4400" b="1" u="sng" dirty="0" smtClean="0"/>
              <a:t>Bonus Experiences:</a:t>
            </a:r>
          </a:p>
          <a:p>
            <a:endParaRPr lang="en-US" sz="1050" dirty="0"/>
          </a:p>
          <a:p>
            <a:r>
              <a:rPr lang="en-US" sz="3600" dirty="0" smtClean="0"/>
              <a:t>Trips </a:t>
            </a:r>
            <a:r>
              <a:rPr lang="en-US" dirty="0" smtClean="0"/>
              <a:t>(We have gone to London, Hawaii, Chicago, Washington D.C., and other major cities across the US.)</a:t>
            </a:r>
            <a:endParaRPr lang="en-US" dirty="0" smtClean="0"/>
          </a:p>
          <a:p>
            <a:endParaRPr lang="en-US" sz="1200" dirty="0"/>
          </a:p>
          <a:p>
            <a:r>
              <a:rPr lang="en-US" sz="3600" dirty="0" smtClean="0"/>
              <a:t>Performances in community</a:t>
            </a:r>
          </a:p>
          <a:p>
            <a:r>
              <a:rPr lang="en-US" dirty="0" smtClean="0"/>
              <a:t>(We have done TV commercials, performed on stage at the Fox Theater, and played for the cast of the Peanuts movie…along with numerous local appearances)</a:t>
            </a:r>
            <a:endParaRPr lang="en-US" dirty="0"/>
          </a:p>
          <a:p>
            <a:r>
              <a:rPr lang="en-US" sz="3600" dirty="0" smtClean="0"/>
              <a:t>Connections in the music world</a:t>
            </a:r>
          </a:p>
          <a:p>
            <a:r>
              <a:rPr lang="en-US" dirty="0" smtClean="0"/>
              <a:t>(Through guest conductors , performers, and clinicians)</a:t>
            </a:r>
            <a:endParaRPr lang="en-US" dirty="0"/>
          </a:p>
          <a:p>
            <a:r>
              <a:rPr lang="en-US" sz="3600" dirty="0" smtClean="0"/>
              <a:t>Visiting college campuses</a:t>
            </a:r>
          </a:p>
          <a:p>
            <a:r>
              <a:rPr lang="en-US" dirty="0" smtClean="0"/>
              <a:t>(Many of our events take us to the universities that students might later apply for admissions)</a:t>
            </a:r>
            <a:endParaRPr lang="en-US" dirty="0"/>
          </a:p>
          <a:p>
            <a:r>
              <a:rPr lang="en-US" sz="3600" dirty="0" smtClean="0"/>
              <a:t>Specialized Awards/Varsity Letter</a:t>
            </a:r>
          </a:p>
          <a:p>
            <a:r>
              <a:rPr lang="en-US" dirty="0" smtClean="0"/>
              <a:t>(One of the only activities in which you can earn a varsity letter for 4 years)</a:t>
            </a:r>
            <a:endParaRPr lang="en-US" dirty="0"/>
          </a:p>
          <a:p>
            <a:endParaRPr lang="en-US" dirty="0" smtClean="0"/>
          </a:p>
        </p:txBody>
      </p:sp>
      <p:pic>
        <p:nvPicPr>
          <p:cNvPr id="3" name="Picture 2"/>
          <p:cNvPicPr>
            <a:picLocks noChangeAspect="1"/>
          </p:cNvPicPr>
          <p:nvPr/>
        </p:nvPicPr>
        <p:blipFill>
          <a:blip r:embed="rId2"/>
          <a:stretch>
            <a:fillRect/>
          </a:stretch>
        </p:blipFill>
        <p:spPr>
          <a:xfrm>
            <a:off x="9991831" y="0"/>
            <a:ext cx="2200169" cy="1604513"/>
          </a:xfrm>
          <a:prstGeom prst="rect">
            <a:avLst/>
          </a:prstGeom>
        </p:spPr>
      </p:pic>
      <p:pic>
        <p:nvPicPr>
          <p:cNvPr id="4" name="Picture 3"/>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721549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 calcmode="lin" valueType="num">
                                      <p:cBhvr additive="base">
                                        <p:cTn id="3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anim calcmode="lin" valueType="num">
                                      <p:cBhvr additive="base">
                                        <p:cTn id="4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11" end="11"/>
                                            </p:txEl>
                                          </p:spTgt>
                                        </p:tgtEl>
                                        <p:attrNameLst>
                                          <p:attrName>style.visibility</p:attrName>
                                        </p:attrNameLst>
                                      </p:cBhvr>
                                      <p:to>
                                        <p:strVal val="visible"/>
                                      </p:to>
                                    </p:set>
                                    <p:anim calcmode="lin" valueType="num">
                                      <p:cBhvr additive="base">
                                        <p:cTn id="49"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5580" y="484145"/>
            <a:ext cx="9067867" cy="3416320"/>
          </a:xfrm>
          <a:prstGeom prst="rect">
            <a:avLst/>
          </a:prstGeom>
        </p:spPr>
        <p:txBody>
          <a:bodyPr wrap="none">
            <a:spAutoFit/>
          </a:bodyPr>
          <a:lstStyle/>
          <a:p>
            <a:r>
              <a:rPr lang="en-US" sz="7200" b="1" kern="1800" dirty="0">
                <a:latin typeface="Times New Roman" panose="02020603050405020304" pitchFamily="18" charset="0"/>
                <a:ea typeface="Times New Roman" panose="02020603050405020304" pitchFamily="18" charset="0"/>
                <a:cs typeface="Times New Roman" panose="02020603050405020304" pitchFamily="18" charset="0"/>
              </a:rPr>
              <a:t>March On! </a:t>
            </a:r>
            <a:endParaRPr lang="en-US" sz="7200" b="1" kern="1800" dirty="0" smtClean="0">
              <a:latin typeface="Times New Roman" panose="02020603050405020304" pitchFamily="18" charset="0"/>
              <a:ea typeface="Times New Roman" panose="02020603050405020304" pitchFamily="18" charset="0"/>
              <a:cs typeface="Times New Roman" panose="02020603050405020304" pitchFamily="18" charset="0"/>
            </a:endParaRPr>
          </a:p>
          <a:p>
            <a:r>
              <a:rPr lang="en-US" sz="7200" b="1" kern="1800" dirty="0" smtClean="0">
                <a:latin typeface="Times New Roman" panose="02020603050405020304" pitchFamily="18" charset="0"/>
                <a:ea typeface="Times New Roman" panose="02020603050405020304" pitchFamily="18" charset="0"/>
                <a:cs typeface="Times New Roman" panose="02020603050405020304" pitchFamily="18" charset="0"/>
              </a:rPr>
              <a:t>10 </a:t>
            </a:r>
            <a:r>
              <a:rPr lang="en-US" sz="7200" b="1" kern="1800" dirty="0">
                <a:latin typeface="Times New Roman" panose="02020603050405020304" pitchFamily="18" charset="0"/>
                <a:ea typeface="Times New Roman" panose="02020603050405020304" pitchFamily="18" charset="0"/>
                <a:cs typeface="Times New Roman" panose="02020603050405020304" pitchFamily="18" charset="0"/>
              </a:rPr>
              <a:t>Benefits of Playing </a:t>
            </a:r>
            <a:endParaRPr lang="en-US" sz="7200" b="1" kern="1800" dirty="0" smtClean="0">
              <a:latin typeface="Times New Roman" panose="02020603050405020304" pitchFamily="18" charset="0"/>
              <a:ea typeface="Times New Roman" panose="02020603050405020304" pitchFamily="18" charset="0"/>
              <a:cs typeface="Times New Roman" panose="02020603050405020304" pitchFamily="18" charset="0"/>
            </a:endParaRPr>
          </a:p>
          <a:p>
            <a:r>
              <a:rPr lang="en-US" sz="7200" b="1" kern="1800" dirty="0" smtClean="0">
                <a:latin typeface="Times New Roman" panose="02020603050405020304" pitchFamily="18" charset="0"/>
                <a:ea typeface="Times New Roman" panose="02020603050405020304" pitchFamily="18" charset="0"/>
                <a:cs typeface="Times New Roman" panose="02020603050405020304" pitchFamily="18" charset="0"/>
              </a:rPr>
              <a:t>in </a:t>
            </a:r>
            <a:r>
              <a:rPr lang="en-US" sz="7200" b="1" kern="1800" dirty="0">
                <a:latin typeface="Times New Roman" panose="02020603050405020304" pitchFamily="18" charset="0"/>
                <a:ea typeface="Times New Roman" panose="02020603050405020304" pitchFamily="18" charset="0"/>
                <a:cs typeface="Times New Roman" panose="02020603050405020304" pitchFamily="18" charset="0"/>
              </a:rPr>
              <a:t>Marching Band</a:t>
            </a:r>
            <a:endParaRPr lang="en-US" sz="7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9968407" y="0"/>
            <a:ext cx="2223593" cy="1621595"/>
          </a:xfrm>
          <a:prstGeom prst="rect">
            <a:avLst/>
          </a:prstGeom>
        </p:spPr>
      </p:pic>
      <p:pic>
        <p:nvPicPr>
          <p:cNvPr id="4" name="Picture 3"/>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39263082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7748" y="181334"/>
            <a:ext cx="9422295" cy="6366486"/>
          </a:xfrm>
          <a:prstGeom prst="rect">
            <a:avLst/>
          </a:prstGeom>
        </p:spPr>
        <p:txBody>
          <a:bodyPr wrap="square">
            <a:spAutoFit/>
          </a:bodyPr>
          <a:lstStyle/>
          <a:p>
            <a:pPr>
              <a:lnSpc>
                <a:spcPct val="107000"/>
              </a:lnSpc>
              <a:spcBef>
                <a:spcPts val="1500"/>
              </a:spcBef>
              <a:spcAft>
                <a:spcPts val="750"/>
              </a:spcAft>
            </a:pPr>
            <a:r>
              <a:rPr lang="en-US" sz="3600" b="1" dirty="0">
                <a:latin typeface="Times New Roman" panose="02020603050405020304" pitchFamily="18" charset="0"/>
                <a:ea typeface="Times New Roman" panose="02020603050405020304" pitchFamily="18" charset="0"/>
                <a:cs typeface="Times New Roman" panose="02020603050405020304" pitchFamily="18" charset="0"/>
              </a:rPr>
              <a:t>#10 Marching band graces the resume of many who’s whos.</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US" sz="2400" b="1" dirty="0">
                <a:latin typeface="Helvetica" panose="020B0604020202020204" pitchFamily="34" charset="0"/>
                <a:ea typeface="Times New Roman" panose="02020603050405020304" pitchFamily="18" charset="0"/>
                <a:cs typeface="Times New Roman" panose="02020603050405020304" pitchFamily="18" charset="0"/>
              </a:rPr>
              <a:t>Gwen Stefani</a:t>
            </a:r>
            <a:r>
              <a:rPr lang="en-US" sz="2400" dirty="0">
                <a:latin typeface="Helvetica" panose="020B0604020202020204" pitchFamily="34" charset="0"/>
                <a:ea typeface="Times New Roman" panose="02020603050405020304" pitchFamily="18" charset="0"/>
                <a:cs typeface="Times New Roman" panose="02020603050405020304" pitchFamily="18" charset="0"/>
              </a:rPr>
              <a:t> , </a:t>
            </a:r>
            <a:r>
              <a:rPr lang="en-US" sz="2400" b="1" dirty="0">
                <a:latin typeface="Helvetica" panose="020B0604020202020204" pitchFamily="34" charset="0"/>
                <a:ea typeface="Times New Roman" panose="02020603050405020304" pitchFamily="18" charset="0"/>
                <a:cs typeface="Times New Roman" panose="02020603050405020304" pitchFamily="18" charset="0"/>
              </a:rPr>
              <a:t>Alanis Morissette</a:t>
            </a:r>
            <a:r>
              <a:rPr lang="en-US" sz="2400" dirty="0">
                <a:latin typeface="Helvetica" panose="020B0604020202020204" pitchFamily="34" charset="0"/>
                <a:ea typeface="Times New Roman" panose="02020603050405020304" pitchFamily="18" charset="0"/>
                <a:cs typeface="Times New Roman" panose="02020603050405020304" pitchFamily="18" charset="0"/>
              </a:rPr>
              <a:t>, </a:t>
            </a:r>
            <a:r>
              <a:rPr lang="en-US" sz="2400" b="1" dirty="0">
                <a:latin typeface="Helvetica" panose="020B0604020202020204" pitchFamily="34" charset="0"/>
                <a:ea typeface="Times New Roman" panose="02020603050405020304" pitchFamily="18" charset="0"/>
                <a:cs typeface="Times New Roman" panose="02020603050405020304" pitchFamily="18" charset="0"/>
              </a:rPr>
              <a:t>Halle Berry</a:t>
            </a:r>
            <a:r>
              <a:rPr lang="en-US" sz="2400" dirty="0">
                <a:latin typeface="Helvetica" panose="020B0604020202020204" pitchFamily="34" charset="0"/>
                <a:ea typeface="Times New Roman" panose="02020603050405020304" pitchFamily="18" charset="0"/>
                <a:cs typeface="Times New Roman" panose="02020603050405020304" pitchFamily="18" charset="0"/>
              </a:rPr>
              <a:t>, and </a:t>
            </a:r>
            <a:r>
              <a:rPr lang="en-US" sz="2400" b="1" dirty="0">
                <a:latin typeface="Helvetica" panose="020B0604020202020204" pitchFamily="34" charset="0"/>
                <a:ea typeface="Times New Roman" panose="02020603050405020304" pitchFamily="18" charset="0"/>
                <a:cs typeface="Times New Roman" panose="02020603050405020304" pitchFamily="18" charset="0"/>
              </a:rPr>
              <a:t>Tina Fey </a:t>
            </a:r>
            <a:r>
              <a:rPr lang="en-US" sz="2400" dirty="0">
                <a:latin typeface="Helvetica" panose="020B0604020202020204" pitchFamily="34" charset="0"/>
                <a:ea typeface="Times New Roman" panose="02020603050405020304" pitchFamily="18" charset="0"/>
                <a:cs typeface="Times New Roman" panose="02020603050405020304" pitchFamily="18" charset="0"/>
              </a:rPr>
              <a:t>all played flute in high school marching band. Clarinetists include </a:t>
            </a:r>
            <a:r>
              <a:rPr lang="en-US" sz="2400" b="1" dirty="0">
                <a:latin typeface="Helvetica" panose="020B0604020202020204" pitchFamily="34" charset="0"/>
                <a:ea typeface="Times New Roman" panose="02020603050405020304" pitchFamily="18" charset="0"/>
                <a:cs typeface="Times New Roman" panose="02020603050405020304" pitchFamily="18" charset="0"/>
              </a:rPr>
              <a:t>Jimmy Kimmel</a:t>
            </a:r>
            <a:r>
              <a:rPr lang="en-US" sz="2400" dirty="0">
                <a:latin typeface="Helvetica" panose="020B0604020202020204" pitchFamily="34" charset="0"/>
                <a:ea typeface="Times New Roman" panose="02020603050405020304" pitchFamily="18" charset="0"/>
                <a:cs typeface="Times New Roman" panose="02020603050405020304" pitchFamily="18" charset="0"/>
              </a:rPr>
              <a:t>, </a:t>
            </a:r>
            <a:r>
              <a:rPr lang="en-US" sz="2400" b="1" dirty="0">
                <a:latin typeface="Helvetica" panose="020B0604020202020204" pitchFamily="34" charset="0"/>
                <a:ea typeface="Times New Roman" panose="02020603050405020304" pitchFamily="18" charset="0"/>
                <a:cs typeface="Times New Roman" panose="02020603050405020304" pitchFamily="18" charset="0"/>
              </a:rPr>
              <a:t>Julia Roberts</a:t>
            </a:r>
            <a:r>
              <a:rPr lang="en-US" sz="2400" dirty="0">
                <a:latin typeface="Helvetica" panose="020B0604020202020204" pitchFamily="34" charset="0"/>
                <a:ea typeface="Times New Roman" panose="02020603050405020304" pitchFamily="18" charset="0"/>
                <a:cs typeface="Times New Roman" panose="02020603050405020304" pitchFamily="18" charset="0"/>
              </a:rPr>
              <a:t>, </a:t>
            </a:r>
            <a:r>
              <a:rPr lang="en-US" sz="2400" b="1" dirty="0">
                <a:latin typeface="Helvetica" panose="020B0604020202020204" pitchFamily="34" charset="0"/>
                <a:ea typeface="Times New Roman" panose="02020603050405020304" pitchFamily="18" charset="0"/>
                <a:cs typeface="Times New Roman" panose="02020603050405020304" pitchFamily="18" charset="0"/>
              </a:rPr>
              <a:t>Sara Evans</a:t>
            </a:r>
            <a:r>
              <a:rPr lang="en-US" sz="2400" dirty="0">
                <a:latin typeface="Helvetica" panose="020B0604020202020204" pitchFamily="34" charset="0"/>
                <a:ea typeface="Times New Roman" panose="02020603050405020304" pitchFamily="18" charset="0"/>
                <a:cs typeface="Times New Roman" panose="02020603050405020304" pitchFamily="18" charset="0"/>
              </a:rPr>
              <a:t>, </a:t>
            </a:r>
            <a:r>
              <a:rPr lang="en-US" sz="2400" b="1" dirty="0">
                <a:latin typeface="Helvetica" panose="020B0604020202020204" pitchFamily="34" charset="0"/>
                <a:ea typeface="Times New Roman" panose="02020603050405020304" pitchFamily="18" charset="0"/>
                <a:cs typeface="Times New Roman" panose="02020603050405020304" pitchFamily="18" charset="0"/>
              </a:rPr>
              <a:t>Steven Spielberg </a:t>
            </a:r>
            <a:r>
              <a:rPr lang="en-US" sz="2400" dirty="0">
                <a:latin typeface="Helvetica" panose="020B0604020202020204" pitchFamily="34" charset="0"/>
                <a:ea typeface="Times New Roman" panose="02020603050405020304" pitchFamily="18" charset="0"/>
                <a:cs typeface="Times New Roman" panose="02020603050405020304" pitchFamily="18" charset="0"/>
              </a:rPr>
              <a:t>and </a:t>
            </a:r>
            <a:r>
              <a:rPr lang="en-US" sz="2400" b="1" dirty="0">
                <a:latin typeface="Helvetica" panose="020B0604020202020204" pitchFamily="34" charset="0"/>
                <a:ea typeface="Times New Roman" panose="02020603050405020304" pitchFamily="18" charset="0"/>
                <a:cs typeface="Times New Roman" panose="02020603050405020304" pitchFamily="18" charset="0"/>
              </a:rPr>
              <a:t>Gloria Estefan</a:t>
            </a:r>
            <a:r>
              <a:rPr lang="en-US" sz="2400" dirty="0">
                <a:latin typeface="Helvetica" panose="020B0604020202020204" pitchFamily="34" charset="0"/>
                <a:ea typeface="Times New Roman" panose="02020603050405020304" pitchFamily="18" charset="0"/>
                <a:cs typeface="Times New Roman" panose="02020603050405020304" pitchFamily="18" charset="0"/>
              </a:rPr>
              <a:t>. Saxophone was the high school instrument of choice for </a:t>
            </a:r>
            <a:r>
              <a:rPr lang="en-US" sz="2400" b="1" dirty="0">
                <a:latin typeface="Helvetica" panose="020B0604020202020204" pitchFamily="34" charset="0"/>
                <a:ea typeface="Times New Roman" panose="02020603050405020304" pitchFamily="18" charset="0"/>
                <a:cs typeface="Times New Roman" panose="02020603050405020304" pitchFamily="18" charset="0"/>
              </a:rPr>
              <a:t>Norah Jones</a:t>
            </a:r>
            <a:r>
              <a:rPr lang="en-US" sz="2400" dirty="0">
                <a:latin typeface="Helvetica" panose="020B0604020202020204" pitchFamily="34" charset="0"/>
                <a:ea typeface="Times New Roman" panose="02020603050405020304" pitchFamily="18" charset="0"/>
                <a:cs typeface="Times New Roman" panose="02020603050405020304" pitchFamily="18" charset="0"/>
              </a:rPr>
              <a:t>, </a:t>
            </a:r>
            <a:r>
              <a:rPr lang="en-US" sz="2400" b="1" dirty="0">
                <a:latin typeface="Helvetica" panose="020B0604020202020204" pitchFamily="34" charset="0"/>
                <a:ea typeface="Times New Roman" panose="02020603050405020304" pitchFamily="18" charset="0"/>
                <a:cs typeface="Times New Roman" panose="02020603050405020304" pitchFamily="18" charset="0"/>
              </a:rPr>
              <a:t>Jennifer Garner </a:t>
            </a:r>
            <a:r>
              <a:rPr lang="en-US" sz="2400" dirty="0">
                <a:latin typeface="Helvetica" panose="020B0604020202020204" pitchFamily="34" charset="0"/>
                <a:ea typeface="Times New Roman" panose="02020603050405020304" pitchFamily="18" charset="0"/>
                <a:cs typeface="Times New Roman" panose="02020603050405020304" pitchFamily="18" charset="0"/>
              </a:rPr>
              <a:t>and </a:t>
            </a:r>
            <a:r>
              <a:rPr lang="en-US" sz="2400" b="1" dirty="0">
                <a:latin typeface="Helvetica" panose="020B0604020202020204" pitchFamily="34" charset="0"/>
                <a:ea typeface="Times New Roman" panose="02020603050405020304" pitchFamily="18" charset="0"/>
                <a:cs typeface="Times New Roman" panose="02020603050405020304" pitchFamily="18" charset="0"/>
              </a:rPr>
              <a:t>Lionel Richie</a:t>
            </a:r>
            <a:r>
              <a:rPr lang="en-US" sz="2400" dirty="0">
                <a:latin typeface="Helvetica" panose="020B0604020202020204" pitchFamily="34" charset="0"/>
                <a:ea typeface="Times New Roman" panose="02020603050405020304" pitchFamily="18" charset="0"/>
                <a:cs typeface="Times New Roman" panose="02020603050405020304" pitchFamily="18" charset="0"/>
              </a:rPr>
              <a:t>. </a:t>
            </a:r>
            <a:r>
              <a:rPr lang="en-US" sz="2400" b="1" dirty="0">
                <a:latin typeface="Helvetica" panose="020B0604020202020204" pitchFamily="34" charset="0"/>
                <a:ea typeface="Times New Roman" panose="02020603050405020304" pitchFamily="18" charset="0"/>
                <a:cs typeface="Times New Roman" panose="02020603050405020304" pitchFamily="18" charset="0"/>
              </a:rPr>
              <a:t>Steven Tyler</a:t>
            </a:r>
            <a:r>
              <a:rPr lang="en-US" sz="2400" dirty="0">
                <a:latin typeface="Helvetica" panose="020B0604020202020204" pitchFamily="34" charset="0"/>
                <a:ea typeface="Times New Roman" panose="02020603050405020304" pitchFamily="18" charset="0"/>
                <a:cs typeface="Times New Roman" panose="02020603050405020304" pitchFamily="18" charset="0"/>
              </a:rPr>
              <a:t>, </a:t>
            </a:r>
            <a:r>
              <a:rPr lang="en-US" sz="2400" b="1" dirty="0">
                <a:latin typeface="Helvetica" panose="020B0604020202020204" pitchFamily="34" charset="0"/>
                <a:ea typeface="Times New Roman" panose="02020603050405020304" pitchFamily="18" charset="0"/>
                <a:cs typeface="Times New Roman" panose="02020603050405020304" pitchFamily="18" charset="0"/>
              </a:rPr>
              <a:t>Samuel L. Jackson </a:t>
            </a:r>
            <a:r>
              <a:rPr lang="en-US" sz="2400" dirty="0">
                <a:latin typeface="Helvetica" panose="020B0604020202020204" pitchFamily="34" charset="0"/>
                <a:ea typeface="Times New Roman" panose="02020603050405020304" pitchFamily="18" charset="0"/>
                <a:cs typeface="Times New Roman" panose="02020603050405020304" pitchFamily="18" charset="0"/>
              </a:rPr>
              <a:t>and </a:t>
            </a:r>
            <a:r>
              <a:rPr lang="en-US" sz="2400" b="1" dirty="0">
                <a:latin typeface="Helvetica" panose="020B0604020202020204" pitchFamily="34" charset="0"/>
                <a:ea typeface="Times New Roman" panose="02020603050405020304" pitchFamily="18" charset="0"/>
                <a:cs typeface="Times New Roman" panose="02020603050405020304" pitchFamily="18" charset="0"/>
              </a:rPr>
              <a:t>Ke$ha</a:t>
            </a:r>
            <a:r>
              <a:rPr lang="en-US" sz="2400" dirty="0">
                <a:latin typeface="Helvetica" panose="020B0604020202020204" pitchFamily="34" charset="0"/>
                <a:ea typeface="Times New Roman" panose="02020603050405020304" pitchFamily="18" charset="0"/>
                <a:cs typeface="Times New Roman" panose="02020603050405020304" pitchFamily="18" charset="0"/>
              </a:rPr>
              <a:t> played trumpet, while </a:t>
            </a:r>
            <a:r>
              <a:rPr lang="en-US" sz="2400" b="1" dirty="0">
                <a:latin typeface="Helvetica" panose="020B0604020202020204" pitchFamily="34" charset="0"/>
                <a:ea typeface="Times New Roman" panose="02020603050405020304" pitchFamily="18" charset="0"/>
                <a:cs typeface="Times New Roman" panose="02020603050405020304" pitchFamily="18" charset="0"/>
              </a:rPr>
              <a:t>Nelly Furtado</a:t>
            </a:r>
            <a:r>
              <a:rPr lang="en-US" sz="2400" dirty="0">
                <a:latin typeface="Helvetica" panose="020B0604020202020204" pitchFamily="34" charset="0"/>
                <a:ea typeface="Times New Roman" panose="02020603050405020304" pitchFamily="18" charset="0"/>
                <a:cs typeface="Times New Roman" panose="02020603050405020304" pitchFamily="18" charset="0"/>
              </a:rPr>
              <a:t> chose trombone. And we doubt it’s merely coincidence that so many successful individuals played in marching band because…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9909029" y="0"/>
            <a:ext cx="2282971" cy="1664898"/>
          </a:xfrm>
          <a:prstGeom prst="rect">
            <a:avLst/>
          </a:prstGeom>
        </p:spPr>
      </p:pic>
      <p:pic>
        <p:nvPicPr>
          <p:cNvPr id="4" name="Picture 3"/>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9111328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6104" y="231892"/>
            <a:ext cx="8169965" cy="5689378"/>
          </a:xfrm>
          <a:prstGeom prst="rect">
            <a:avLst/>
          </a:prstGeom>
        </p:spPr>
        <p:txBody>
          <a:bodyPr wrap="square">
            <a:spAutoFit/>
          </a:bodyPr>
          <a:lstStyle/>
          <a:p>
            <a:pPr>
              <a:lnSpc>
                <a:spcPct val="107000"/>
              </a:lnSpc>
              <a:spcBef>
                <a:spcPts val="1500"/>
              </a:spcBef>
              <a:spcAft>
                <a:spcPts val="750"/>
              </a:spcAft>
            </a:pPr>
            <a:r>
              <a:rPr lang="en-US" sz="3600" b="1" dirty="0">
                <a:latin typeface="Times New Roman" panose="02020603050405020304" pitchFamily="18" charset="0"/>
                <a:ea typeface="Times New Roman" panose="02020603050405020304" pitchFamily="18" charset="0"/>
                <a:cs typeface="Times New Roman" panose="02020603050405020304" pitchFamily="18" charset="0"/>
              </a:rPr>
              <a:t>#9 Marching band requires discipline and dedication.</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lang="en-US" sz="2800" dirty="0">
                <a:latin typeface="Helvetica" panose="020B0604020202020204" pitchFamily="34" charset="0"/>
                <a:ea typeface="Times New Roman" panose="02020603050405020304" pitchFamily="18" charset="0"/>
                <a:cs typeface="Times New Roman" panose="02020603050405020304" pitchFamily="18" charset="0"/>
              </a:rPr>
              <a:t>Long rehearsals in the aforementioned elements are not for the faint of heart. To work strenuous hours through tough conditions instills a mental fortitude and ethic that will serve you throughout your life.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9944515" y="0"/>
            <a:ext cx="2247485" cy="1639019"/>
          </a:xfrm>
          <a:prstGeom prst="rect">
            <a:avLst/>
          </a:prstGeom>
        </p:spPr>
      </p:pic>
      <p:pic>
        <p:nvPicPr>
          <p:cNvPr id="4" name="Picture 3"/>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3557125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4886" y="245722"/>
            <a:ext cx="8835887" cy="5812489"/>
          </a:xfrm>
          <a:prstGeom prst="rect">
            <a:avLst/>
          </a:prstGeom>
        </p:spPr>
        <p:txBody>
          <a:bodyPr wrap="square">
            <a:spAutoFit/>
          </a:bodyPr>
          <a:lstStyle/>
          <a:p>
            <a:pPr>
              <a:lnSpc>
                <a:spcPct val="107000"/>
              </a:lnSpc>
              <a:spcBef>
                <a:spcPts val="1500"/>
              </a:spcBef>
              <a:spcAft>
                <a:spcPts val="750"/>
              </a:spcAft>
            </a:pPr>
            <a:r>
              <a:rPr lang="en-US" sz="3600" b="1" dirty="0">
                <a:latin typeface="Times New Roman" panose="02020603050405020304" pitchFamily="18" charset="0"/>
                <a:ea typeface="Times New Roman" panose="02020603050405020304" pitchFamily="18" charset="0"/>
                <a:cs typeface="Times New Roman" panose="02020603050405020304" pitchFamily="18" charset="0"/>
              </a:rPr>
              <a:t>#8 Marching bands are the best ‘teams’ around.</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lang="en-US" sz="2400" dirty="0">
                <a:latin typeface="Helvetica" panose="020B0604020202020204" pitchFamily="34" charset="0"/>
                <a:ea typeface="Times New Roman" panose="02020603050405020304" pitchFamily="18" charset="0"/>
                <a:cs typeface="Times New Roman" panose="02020603050405020304" pitchFamily="18" charset="0"/>
              </a:rPr>
              <a:t>Teamwork is a necessity when you’re part of a marching band, no one gets left behind. When you work hard together, each contribute your important part, and trust each other marching forwards, backwards and every-which-way, there’s a camaraderie unlike any other. Plus, you automatically have a whole bunch of friends to share the experience with.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9985090" y="0"/>
            <a:ext cx="2206910" cy="1609429"/>
          </a:xfrm>
          <a:prstGeom prst="rect">
            <a:avLst/>
          </a:prstGeom>
        </p:spPr>
      </p:pic>
      <p:pic>
        <p:nvPicPr>
          <p:cNvPr id="4" name="Picture 3"/>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3289994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2257" y="258417"/>
            <a:ext cx="8609161" cy="5509200"/>
          </a:xfrm>
          <a:prstGeom prst="rect">
            <a:avLst/>
          </a:prstGeom>
          <a:noFill/>
        </p:spPr>
        <p:txBody>
          <a:bodyPr wrap="square" rtlCol="0">
            <a:spAutoFit/>
          </a:bodyPr>
          <a:lstStyle/>
          <a:p>
            <a:r>
              <a:rPr lang="en-US" sz="4400" b="1" u="sng" dirty="0" smtClean="0"/>
              <a:t>The Band Curriculum:</a:t>
            </a:r>
          </a:p>
          <a:p>
            <a:endParaRPr lang="en-US" sz="2800" dirty="0"/>
          </a:p>
          <a:p>
            <a:r>
              <a:rPr lang="en-US" sz="3200" b="1" i="1" dirty="0" smtClean="0"/>
              <a:t>Fall Semester:   </a:t>
            </a:r>
            <a:r>
              <a:rPr lang="en-US" sz="3200" b="1" dirty="0" smtClean="0"/>
              <a:t>Wind Symphony, Symphonic Band, 9</a:t>
            </a:r>
            <a:r>
              <a:rPr lang="en-US" sz="3200" b="1" baseline="30000" dirty="0" smtClean="0"/>
              <a:t>th</a:t>
            </a:r>
            <a:r>
              <a:rPr lang="en-US" sz="3200" b="1" dirty="0" smtClean="0"/>
              <a:t> Grade Band, Percussion Class</a:t>
            </a:r>
          </a:p>
          <a:p>
            <a:endParaRPr lang="en-US" sz="2800" dirty="0"/>
          </a:p>
          <a:p>
            <a:r>
              <a:rPr lang="en-US" sz="3200" b="1" i="1" dirty="0" smtClean="0"/>
              <a:t>Spring Semester:  </a:t>
            </a:r>
            <a:r>
              <a:rPr lang="en-US" sz="3200" b="1" dirty="0" smtClean="0"/>
              <a:t>Wind Symphony, Symphonic Band, Concert Band</a:t>
            </a:r>
          </a:p>
          <a:p>
            <a:endParaRPr lang="en-US" sz="2800" dirty="0" smtClean="0"/>
          </a:p>
          <a:p>
            <a:r>
              <a:rPr lang="en-US" sz="3200" b="1" i="1" dirty="0" smtClean="0"/>
              <a:t>These are daily classes that receive grades and show on your transcript for credit</a:t>
            </a:r>
            <a:endParaRPr lang="en-US" sz="3200" b="1" i="1" dirty="0"/>
          </a:p>
        </p:txBody>
      </p:sp>
      <p:pic>
        <p:nvPicPr>
          <p:cNvPr id="3" name="Picture 2"/>
          <p:cNvPicPr>
            <a:picLocks noChangeAspect="1"/>
          </p:cNvPicPr>
          <p:nvPr/>
        </p:nvPicPr>
        <p:blipFill>
          <a:blip r:embed="rId2"/>
          <a:stretch>
            <a:fillRect/>
          </a:stretch>
        </p:blipFill>
        <p:spPr>
          <a:xfrm>
            <a:off x="9980001" y="0"/>
            <a:ext cx="2211999" cy="1613140"/>
          </a:xfrm>
          <a:prstGeom prst="rect">
            <a:avLst/>
          </a:prstGeom>
        </p:spPr>
      </p:pic>
      <p:pic>
        <p:nvPicPr>
          <p:cNvPr id="4" name="Picture 3"/>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2296176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 calcmode="lin" valueType="num">
                                      <p:cBhvr additive="base">
                                        <p:cTn id="1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6530" y="292824"/>
            <a:ext cx="8249478" cy="5689378"/>
          </a:xfrm>
          <a:prstGeom prst="rect">
            <a:avLst/>
          </a:prstGeom>
        </p:spPr>
        <p:txBody>
          <a:bodyPr wrap="square">
            <a:spAutoFit/>
          </a:bodyPr>
          <a:lstStyle/>
          <a:p>
            <a:pPr>
              <a:lnSpc>
                <a:spcPct val="107000"/>
              </a:lnSpc>
              <a:spcBef>
                <a:spcPts val="1500"/>
              </a:spcBef>
              <a:spcAft>
                <a:spcPts val="750"/>
              </a:spcAft>
            </a:pPr>
            <a:r>
              <a:rPr lang="en-US" sz="3600" b="1" dirty="0">
                <a:latin typeface="Times New Roman" panose="02020603050405020304" pitchFamily="18" charset="0"/>
                <a:ea typeface="Times New Roman" panose="02020603050405020304" pitchFamily="18" charset="0"/>
                <a:cs typeface="Times New Roman" panose="02020603050405020304" pitchFamily="18" charset="0"/>
              </a:rPr>
              <a:t>#7 Marching band may just make you smarter.</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lang="en-US" sz="2800" dirty="0">
                <a:latin typeface="Helvetica" panose="020B0604020202020204" pitchFamily="34" charset="0"/>
                <a:ea typeface="Times New Roman" panose="02020603050405020304" pitchFamily="18" charset="0"/>
                <a:cs typeface="Times New Roman" panose="02020603050405020304" pitchFamily="18" charset="0"/>
              </a:rPr>
              <a:t>The neurological benefits of playing music are well documented, and we’ve discussed them on our blog previously. However add marching, often at a different tempo than which you are playing, to the mix, and you’ll soon be a multitasking pro.</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9972136" y="0"/>
            <a:ext cx="2219864" cy="1618876"/>
          </a:xfrm>
          <a:prstGeom prst="rect">
            <a:avLst/>
          </a:prstGeom>
        </p:spPr>
      </p:pic>
      <p:pic>
        <p:nvPicPr>
          <p:cNvPr id="4" name="Picture 3"/>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29160389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6591" y="221952"/>
            <a:ext cx="8507896" cy="6436634"/>
          </a:xfrm>
          <a:prstGeom prst="rect">
            <a:avLst/>
          </a:prstGeom>
        </p:spPr>
        <p:txBody>
          <a:bodyPr wrap="square">
            <a:spAutoFit/>
          </a:bodyPr>
          <a:lstStyle/>
          <a:p>
            <a:pPr>
              <a:lnSpc>
                <a:spcPct val="107000"/>
              </a:lnSpc>
              <a:spcBef>
                <a:spcPts val="1500"/>
              </a:spcBef>
              <a:spcAft>
                <a:spcPts val="750"/>
              </a:spcAft>
            </a:pPr>
            <a:r>
              <a:rPr lang="en-US" sz="4000" b="1" dirty="0">
                <a:latin typeface="Times New Roman" panose="02020603050405020304" pitchFamily="18" charset="0"/>
                <a:ea typeface="Times New Roman" panose="02020603050405020304" pitchFamily="18" charset="0"/>
                <a:cs typeface="Times New Roman" panose="02020603050405020304" pitchFamily="18" charset="0"/>
              </a:rPr>
              <a:t>#6 Marching band provides automatic exercise.</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lang="en-US" sz="3200" dirty="0">
                <a:latin typeface="Helvetica" panose="020B0604020202020204" pitchFamily="34" charset="0"/>
                <a:ea typeface="Times New Roman" panose="02020603050405020304" pitchFamily="18" charset="0"/>
                <a:cs typeface="Times New Roman" panose="02020603050405020304" pitchFamily="18" charset="0"/>
              </a:rPr>
              <a:t>No need to hit the gym from July through mid-November. You’ll be marching mile after mile carrying anywhere from a 15 oz. piccolo to a 40 lb. </a:t>
            </a:r>
            <a:r>
              <a:rPr lang="en-US" sz="3200" dirty="0" smtClean="0">
                <a:latin typeface="Helvetica" panose="020B0604020202020204" pitchFamily="34" charset="0"/>
                <a:ea typeface="Times New Roman" panose="02020603050405020304" pitchFamily="18" charset="0"/>
                <a:cs typeface="Times New Roman" panose="02020603050405020304" pitchFamily="18" charset="0"/>
              </a:rPr>
              <a:t>bass </a:t>
            </a:r>
            <a:r>
              <a:rPr lang="en-US" sz="3200" dirty="0">
                <a:latin typeface="Helvetica" panose="020B0604020202020204" pitchFamily="34" charset="0"/>
                <a:ea typeface="Times New Roman" panose="02020603050405020304" pitchFamily="18" charset="0"/>
                <a:cs typeface="Times New Roman" panose="02020603050405020304" pitchFamily="18" charset="0"/>
              </a:rPr>
              <a:t>drum, controlling your breathing the entire way.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9956345" y="1"/>
            <a:ext cx="2235655" cy="1630392"/>
          </a:xfrm>
          <a:prstGeom prst="rect">
            <a:avLst/>
          </a:prstGeom>
        </p:spPr>
      </p:pic>
      <p:pic>
        <p:nvPicPr>
          <p:cNvPr id="4" name="Picture 3"/>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32593247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6043" y="361101"/>
            <a:ext cx="8398565" cy="6304931"/>
          </a:xfrm>
          <a:prstGeom prst="rect">
            <a:avLst/>
          </a:prstGeom>
        </p:spPr>
        <p:txBody>
          <a:bodyPr wrap="square">
            <a:spAutoFit/>
          </a:bodyPr>
          <a:lstStyle/>
          <a:p>
            <a:pPr>
              <a:lnSpc>
                <a:spcPct val="107000"/>
              </a:lnSpc>
              <a:spcBef>
                <a:spcPts val="1500"/>
              </a:spcBef>
              <a:spcAft>
                <a:spcPts val="750"/>
              </a:spcAft>
            </a:pPr>
            <a:r>
              <a:rPr lang="en-US" sz="3600" b="1" dirty="0">
                <a:latin typeface="Times New Roman" panose="02020603050405020304" pitchFamily="18" charset="0"/>
                <a:ea typeface="Times New Roman" panose="02020603050405020304" pitchFamily="18" charset="0"/>
                <a:cs typeface="Times New Roman" panose="02020603050405020304" pitchFamily="18" charset="0"/>
              </a:rPr>
              <a:t>#5 Marching band is a crash course in time management.</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lang="en-US" sz="3200" dirty="0">
                <a:latin typeface="Helvetica" panose="020B0604020202020204" pitchFamily="34" charset="0"/>
                <a:ea typeface="Times New Roman" panose="02020603050405020304" pitchFamily="18" charset="0"/>
                <a:cs typeface="Times New Roman" panose="02020603050405020304" pitchFamily="18" charset="0"/>
              </a:rPr>
              <a:t>Balancing school, homework and practice can be quite the challenge. But again, this is a skill that you’ll appreciate more and more as you get older. As the saying goes “early is on time, on-time is late.”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9946257" y="-1"/>
            <a:ext cx="2245743" cy="1637749"/>
          </a:xfrm>
          <a:prstGeom prst="rect">
            <a:avLst/>
          </a:prstGeom>
        </p:spPr>
      </p:pic>
      <p:pic>
        <p:nvPicPr>
          <p:cNvPr id="4" name="Picture 3"/>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19579639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5982" y="182196"/>
            <a:ext cx="8497957" cy="6436634"/>
          </a:xfrm>
          <a:prstGeom prst="rect">
            <a:avLst/>
          </a:prstGeom>
        </p:spPr>
        <p:txBody>
          <a:bodyPr wrap="square">
            <a:spAutoFit/>
          </a:bodyPr>
          <a:lstStyle/>
          <a:p>
            <a:pPr>
              <a:lnSpc>
                <a:spcPct val="107000"/>
              </a:lnSpc>
              <a:spcBef>
                <a:spcPts val="1500"/>
              </a:spcBef>
              <a:spcAft>
                <a:spcPts val="750"/>
              </a:spcAft>
            </a:pPr>
            <a:r>
              <a:rPr lang="en-US" sz="4000" b="1" dirty="0">
                <a:latin typeface="Times New Roman" panose="02020603050405020304" pitchFamily="18" charset="0"/>
                <a:ea typeface="Times New Roman" panose="02020603050405020304" pitchFamily="18" charset="0"/>
                <a:cs typeface="Times New Roman" panose="02020603050405020304" pitchFamily="18" charset="0"/>
              </a:rPr>
              <a:t>#4 Marching band teaches you to grow from adversity.</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lang="en-US" sz="3200" dirty="0">
                <a:latin typeface="Helvetica" panose="020B0604020202020204" pitchFamily="34" charset="0"/>
                <a:ea typeface="Times New Roman" panose="02020603050405020304" pitchFamily="18" charset="0"/>
                <a:cs typeface="Times New Roman" panose="02020603050405020304" pitchFamily="18" charset="0"/>
              </a:rPr>
              <a:t>You can’t win every competition or knock-em-dead at every show. So, you take critical feedback, be it from judges or your director, and use it as fuel to make yourself better next time around.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9920856" y="1"/>
            <a:ext cx="2271143" cy="1656272"/>
          </a:xfrm>
          <a:prstGeom prst="rect">
            <a:avLst/>
          </a:prstGeom>
        </p:spPr>
      </p:pic>
      <p:pic>
        <p:nvPicPr>
          <p:cNvPr id="4" name="Picture 3"/>
          <p:cNvPicPr>
            <a:picLocks noChangeAspect="1"/>
          </p:cNvPicPr>
          <p:nvPr/>
        </p:nvPicPr>
        <p:blipFill>
          <a:blip r:embed="rId3"/>
          <a:stretch>
            <a:fillRect/>
          </a:stretch>
        </p:blipFill>
        <p:spPr>
          <a:xfrm>
            <a:off x="10858383" y="5463419"/>
            <a:ext cx="1333616" cy="1394581"/>
          </a:xfrm>
          <a:prstGeom prst="rect">
            <a:avLst/>
          </a:prstGeom>
        </p:spPr>
      </p:pic>
    </p:spTree>
    <p:extLst>
      <p:ext uri="{BB962C8B-B14F-4D97-AF65-F5344CB8AC3E}">
        <p14:creationId xmlns:p14="http://schemas.microsoft.com/office/powerpoint/2010/main" val="38306540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5738" y="205965"/>
            <a:ext cx="8398565" cy="6419450"/>
          </a:xfrm>
          <a:prstGeom prst="rect">
            <a:avLst/>
          </a:prstGeom>
        </p:spPr>
        <p:txBody>
          <a:bodyPr wrap="square">
            <a:spAutoFit/>
          </a:bodyPr>
          <a:lstStyle/>
          <a:p>
            <a:pPr>
              <a:lnSpc>
                <a:spcPct val="107000"/>
              </a:lnSpc>
              <a:spcBef>
                <a:spcPts val="1500"/>
              </a:spcBef>
              <a:spcAft>
                <a:spcPts val="750"/>
              </a:spcAft>
            </a:pP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#3 Marching band directors are awesome people to know.</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lang="en-US" sz="2400" dirty="0">
                <a:latin typeface="Helvetica" panose="020B0604020202020204" pitchFamily="34" charset="0"/>
                <a:ea typeface="Times New Roman" panose="02020603050405020304" pitchFamily="18" charset="0"/>
                <a:cs typeface="Times New Roman" panose="02020603050405020304" pitchFamily="18" charset="0"/>
              </a:rPr>
              <a:t>This may come as a shock, but most marching band directors aren’t in it for the money. </a:t>
            </a:r>
            <a:r>
              <a:rPr lang="en-US" sz="2400" dirty="0" smtClean="0">
                <a:latin typeface="Helvetica" panose="020B0604020202020204" pitchFamily="34" charset="0"/>
                <a:ea typeface="Times New Roman" panose="02020603050405020304" pitchFamily="18" charset="0"/>
                <a:cs typeface="Times New Roman" panose="02020603050405020304" pitchFamily="18" charset="0"/>
              </a:rPr>
              <a:t>Those who </a:t>
            </a:r>
            <a:r>
              <a:rPr lang="en-US" sz="2400" dirty="0">
                <a:latin typeface="Helvetica" panose="020B0604020202020204" pitchFamily="34" charset="0"/>
                <a:ea typeface="Times New Roman" panose="02020603050405020304" pitchFamily="18" charset="0"/>
                <a:cs typeface="Times New Roman" panose="02020603050405020304" pitchFamily="18" charset="0"/>
              </a:rPr>
              <a:t>take on the task are some of the most dedicated educators around, and their love of music and learning is infectious. It’s no small feat to take 50 to 150 diverse students and turn them into a well-oiled marching machine (and make sure they sound good doing it).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9956345" y="0"/>
            <a:ext cx="2235655" cy="1630392"/>
          </a:xfrm>
          <a:prstGeom prst="rect">
            <a:avLst/>
          </a:prstGeom>
        </p:spPr>
      </p:pic>
      <p:pic>
        <p:nvPicPr>
          <p:cNvPr id="4" name="Picture 3"/>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27919540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5252" y="173553"/>
            <a:ext cx="8358809" cy="6551152"/>
          </a:xfrm>
          <a:prstGeom prst="rect">
            <a:avLst/>
          </a:prstGeom>
        </p:spPr>
        <p:txBody>
          <a:bodyPr wrap="square">
            <a:spAutoFit/>
          </a:bodyPr>
          <a:lstStyle/>
          <a:p>
            <a:pPr>
              <a:lnSpc>
                <a:spcPct val="107000"/>
              </a:lnSpc>
              <a:spcBef>
                <a:spcPts val="1500"/>
              </a:spcBef>
              <a:spcAft>
                <a:spcPts val="750"/>
              </a:spcAft>
            </a:pPr>
            <a:r>
              <a:rPr lang="en-US" sz="3600" b="1" dirty="0">
                <a:latin typeface="Times New Roman" panose="02020603050405020304" pitchFamily="18" charset="0"/>
                <a:ea typeface="Times New Roman" panose="02020603050405020304" pitchFamily="18" charset="0"/>
                <a:cs typeface="Times New Roman" panose="02020603050405020304" pitchFamily="18" charset="0"/>
              </a:rPr>
              <a:t>#2 Marching bands make you a better all-around musician.</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lang="en-US" sz="2800" dirty="0">
                <a:latin typeface="Helvetica" panose="020B0604020202020204" pitchFamily="34" charset="0"/>
                <a:ea typeface="Times New Roman" panose="02020603050405020304" pitchFamily="18" charset="0"/>
                <a:cs typeface="Times New Roman" panose="02020603050405020304" pitchFamily="18" charset="0"/>
              </a:rPr>
              <a:t>After playing in 100-degree heat while marching in formation, sitting in concert </a:t>
            </a:r>
            <a:r>
              <a:rPr lang="en-US" sz="2800" dirty="0" smtClean="0">
                <a:latin typeface="Helvetica" panose="020B0604020202020204" pitchFamily="34" charset="0"/>
                <a:ea typeface="Times New Roman" panose="02020603050405020304" pitchFamily="18" charset="0"/>
                <a:cs typeface="Times New Roman" panose="02020603050405020304" pitchFamily="18" charset="0"/>
              </a:rPr>
              <a:t>band and </a:t>
            </a:r>
            <a:r>
              <a:rPr lang="en-US" sz="2800" dirty="0">
                <a:latin typeface="Helvetica" panose="020B0604020202020204" pitchFamily="34" charset="0"/>
                <a:ea typeface="Times New Roman" panose="02020603050405020304" pitchFamily="18" charset="0"/>
                <a:cs typeface="Times New Roman" panose="02020603050405020304" pitchFamily="18" charset="0"/>
              </a:rPr>
              <a:t>zipping through Tchaikovsky’s 1812 seems like a walk in the park. You also have the instrument in your hands and on your faces for many extra hours per week.</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9956346" y="0"/>
            <a:ext cx="2235654" cy="1630392"/>
          </a:xfrm>
          <a:prstGeom prst="rect">
            <a:avLst/>
          </a:prstGeom>
        </p:spPr>
      </p:pic>
      <p:pic>
        <p:nvPicPr>
          <p:cNvPr id="4" name="Picture 3"/>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9480873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6165" y="412708"/>
            <a:ext cx="8348870" cy="5843844"/>
          </a:xfrm>
          <a:prstGeom prst="rect">
            <a:avLst/>
          </a:prstGeom>
        </p:spPr>
        <p:txBody>
          <a:bodyPr wrap="square">
            <a:spAutoFit/>
          </a:bodyPr>
          <a:lstStyle/>
          <a:p>
            <a:pPr>
              <a:lnSpc>
                <a:spcPct val="107000"/>
              </a:lnSpc>
              <a:spcBef>
                <a:spcPts val="1500"/>
              </a:spcBef>
              <a:spcAft>
                <a:spcPts val="750"/>
              </a:spcAft>
            </a:pPr>
            <a:r>
              <a:rPr lang="en-US" sz="4400" b="1" dirty="0">
                <a:latin typeface="Times New Roman" panose="02020603050405020304" pitchFamily="18" charset="0"/>
                <a:ea typeface="Times New Roman" panose="02020603050405020304" pitchFamily="18" charset="0"/>
                <a:cs typeface="Times New Roman" panose="02020603050405020304" pitchFamily="18" charset="0"/>
              </a:rPr>
              <a:t>#1 Marching band camp for life!</a:t>
            </a:r>
            <a:endParaRPr lang="en-US" sz="4400" dirty="0">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lang="en-US" sz="3200" dirty="0">
                <a:latin typeface="Helvetica" panose="020B0604020202020204" pitchFamily="34" charset="0"/>
                <a:ea typeface="Times New Roman" panose="02020603050405020304" pitchFamily="18" charset="0"/>
                <a:cs typeface="Times New Roman" panose="02020603050405020304" pitchFamily="18" charset="0"/>
              </a:rPr>
              <a:t>The hours are long, the weather dicey, the tan lines wicked… but there’s no other way you’d want to spend your summer. Plus, you’ve already made a whole bunch of friends to start the school year with.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9920856" y="1"/>
            <a:ext cx="2271143" cy="1656272"/>
          </a:xfrm>
          <a:prstGeom prst="rect">
            <a:avLst/>
          </a:prstGeom>
        </p:spPr>
      </p:pic>
      <p:pic>
        <p:nvPicPr>
          <p:cNvPr id="4" name="Picture 3"/>
          <p:cNvPicPr>
            <a:picLocks noChangeAspect="1"/>
          </p:cNvPicPr>
          <p:nvPr/>
        </p:nvPicPr>
        <p:blipFill>
          <a:blip r:embed="rId3"/>
          <a:stretch>
            <a:fillRect/>
          </a:stretch>
        </p:blipFill>
        <p:spPr>
          <a:xfrm>
            <a:off x="10858383" y="5463419"/>
            <a:ext cx="1333616" cy="1394581"/>
          </a:xfrm>
          <a:prstGeom prst="rect">
            <a:avLst/>
          </a:prstGeom>
        </p:spPr>
      </p:pic>
    </p:spTree>
    <p:extLst>
      <p:ext uri="{BB962C8B-B14F-4D97-AF65-F5344CB8AC3E}">
        <p14:creationId xmlns:p14="http://schemas.microsoft.com/office/powerpoint/2010/main" val="13697301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2804" y="3085536"/>
            <a:ext cx="2967479" cy="410882"/>
          </a:xfrm>
          <a:prstGeom prst="rect">
            <a:avLst/>
          </a:prstGeom>
        </p:spPr>
        <p:txBody>
          <a:bodyPr wrap="none">
            <a:spAutoFit/>
          </a:bodyPr>
          <a:lstStyle/>
          <a:p>
            <a:pPr>
              <a:lnSpc>
                <a:spcPct val="115000"/>
              </a:lnSpc>
              <a:spcAft>
                <a:spcPts val="1000"/>
              </a:spcAft>
            </a:pPr>
            <a:r>
              <a:rPr lang="en-US" u="sng" dirty="0">
                <a:solidFill>
                  <a:srgbClr val="2786C2"/>
                </a:solidFill>
                <a:latin typeface="Arial" panose="020B0604020202020204" pitchFamily="34" charset="0"/>
                <a:ea typeface="Calibri" panose="020F0502020204030204" pitchFamily="34" charset="0"/>
                <a:cs typeface="Times New Roman" panose="02020603050405020304" pitchFamily="18" charset="0"/>
                <a:hlinkClick r:id="rId2"/>
              </a:rPr>
              <a:t>http://vimeo.com/74084183</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3"/>
          <a:stretch>
            <a:fillRect/>
          </a:stretch>
        </p:blipFill>
        <p:spPr>
          <a:xfrm>
            <a:off x="9980001" y="0"/>
            <a:ext cx="2211999" cy="1613140"/>
          </a:xfrm>
          <a:prstGeom prst="rect">
            <a:avLst/>
          </a:prstGeom>
        </p:spPr>
      </p:pic>
      <p:pic>
        <p:nvPicPr>
          <p:cNvPr id="4" name="Picture 3"/>
          <p:cNvPicPr>
            <a:picLocks noChangeAspect="1"/>
          </p:cNvPicPr>
          <p:nvPr/>
        </p:nvPicPr>
        <p:blipFill>
          <a:blip r:embed="rId4"/>
          <a:stretch>
            <a:fillRect/>
          </a:stretch>
        </p:blipFill>
        <p:spPr>
          <a:xfrm>
            <a:off x="10858384" y="5457512"/>
            <a:ext cx="1333616" cy="1394581"/>
          </a:xfrm>
          <a:prstGeom prst="rect">
            <a:avLst/>
          </a:prstGeom>
        </p:spPr>
      </p:pic>
      <p:sp>
        <p:nvSpPr>
          <p:cNvPr id="5" name="TextBox 4"/>
          <p:cNvSpPr txBox="1"/>
          <p:nvPr/>
        </p:nvSpPr>
        <p:spPr>
          <a:xfrm>
            <a:off x="2380890" y="1428474"/>
            <a:ext cx="5986732" cy="369332"/>
          </a:xfrm>
          <a:prstGeom prst="rect">
            <a:avLst/>
          </a:prstGeom>
          <a:noFill/>
        </p:spPr>
        <p:txBody>
          <a:bodyPr wrap="square" rtlCol="0">
            <a:spAutoFit/>
          </a:bodyPr>
          <a:lstStyle/>
          <a:p>
            <a:r>
              <a:rPr lang="en-US" dirty="0" smtClean="0"/>
              <a:t>A brief commercial about our band program:</a:t>
            </a:r>
            <a:endParaRPr lang="en-US" dirty="0"/>
          </a:p>
        </p:txBody>
      </p:sp>
    </p:spTree>
    <p:extLst>
      <p:ext uri="{BB962C8B-B14F-4D97-AF65-F5344CB8AC3E}">
        <p14:creationId xmlns:p14="http://schemas.microsoft.com/office/powerpoint/2010/main" val="35969894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5774" y="603849"/>
            <a:ext cx="7634378" cy="6001643"/>
          </a:xfrm>
          <a:prstGeom prst="rect">
            <a:avLst/>
          </a:prstGeom>
          <a:noFill/>
        </p:spPr>
        <p:txBody>
          <a:bodyPr wrap="square" rtlCol="0">
            <a:spAutoFit/>
          </a:bodyPr>
          <a:lstStyle/>
          <a:p>
            <a:r>
              <a:rPr lang="en-US" sz="3200" u="sng" dirty="0" smtClean="0"/>
              <a:t>Unique opportunities in the Pope Band :</a:t>
            </a:r>
          </a:p>
          <a:p>
            <a:endParaRPr lang="en-US" dirty="0"/>
          </a:p>
          <a:p>
            <a:endParaRPr lang="en-US" dirty="0" smtClean="0"/>
          </a:p>
          <a:p>
            <a:pPr marL="457200" indent="-457200">
              <a:buFont typeface="Arial" panose="020B0604020202020204" pitchFamily="34" charset="0"/>
              <a:buChar char="•"/>
            </a:pPr>
            <a:r>
              <a:rPr lang="en-US" sz="2800" dirty="0" smtClean="0"/>
              <a:t>XPLOSION! </a:t>
            </a:r>
            <a:r>
              <a:rPr lang="en-US" sz="2800" dirty="0" smtClean="0"/>
              <a:t>Show (Theatrical extravaganza)</a:t>
            </a:r>
            <a:endParaRPr lang="en-US" sz="2800" dirty="0" smtClean="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smtClean="0"/>
              <a:t>Friday Night Band option</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smtClean="0"/>
              <a:t>Swingphonic Jazz </a:t>
            </a:r>
            <a:r>
              <a:rPr lang="en-US" sz="2800" dirty="0" smtClean="0"/>
              <a:t>Band (open to ALL instruments)</a:t>
            </a:r>
            <a:endParaRPr lang="en-US" sz="2800" dirty="0" smtClean="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smtClean="0"/>
              <a:t>Band </a:t>
            </a:r>
            <a:r>
              <a:rPr lang="en-US" sz="2800" dirty="0" smtClean="0"/>
              <a:t>Yearbook (our own production)</a:t>
            </a:r>
            <a:endParaRPr lang="en-US" sz="2800" dirty="0" smtClean="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smtClean="0"/>
              <a:t>Leadership opportunities</a:t>
            </a:r>
          </a:p>
          <a:p>
            <a:endParaRPr lang="en-US" dirty="0"/>
          </a:p>
          <a:p>
            <a:endParaRPr lang="en-US" dirty="0"/>
          </a:p>
        </p:txBody>
      </p:sp>
      <p:pic>
        <p:nvPicPr>
          <p:cNvPr id="3" name="Picture 2"/>
          <p:cNvPicPr>
            <a:picLocks noChangeAspect="1"/>
          </p:cNvPicPr>
          <p:nvPr/>
        </p:nvPicPr>
        <p:blipFill>
          <a:blip r:embed="rId2"/>
          <a:stretch>
            <a:fillRect/>
          </a:stretch>
        </p:blipFill>
        <p:spPr>
          <a:xfrm>
            <a:off x="9956345" y="1"/>
            <a:ext cx="2235655" cy="1630392"/>
          </a:xfrm>
          <a:prstGeom prst="rect">
            <a:avLst/>
          </a:prstGeom>
        </p:spPr>
      </p:pic>
      <p:pic>
        <p:nvPicPr>
          <p:cNvPr id="4" name="Picture 3"/>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3327032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 calcmode="lin" valueType="num">
                                      <p:cBhvr additive="base">
                                        <p:cTn id="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anim calcmode="lin" valueType="num">
                                      <p:cBhvr additive="base">
                                        <p:cTn id="1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 calcmode="lin" valueType="num">
                                      <p:cBhvr additive="base">
                                        <p:cTn id="1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11" end="11"/>
                                            </p:txEl>
                                          </p:spTgt>
                                        </p:tgtEl>
                                        <p:attrNameLst>
                                          <p:attrName>style.visibility</p:attrName>
                                        </p:attrNameLst>
                                      </p:cBhvr>
                                      <p:to>
                                        <p:strVal val="visible"/>
                                      </p:to>
                                    </p:set>
                                    <p:anim calcmode="lin" valueType="num">
                                      <p:cBhvr additive="base">
                                        <p:cTn id="25"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55940" y="612475"/>
            <a:ext cx="7030529" cy="5509200"/>
          </a:xfrm>
          <a:prstGeom prst="rect">
            <a:avLst/>
          </a:prstGeom>
          <a:noFill/>
        </p:spPr>
        <p:txBody>
          <a:bodyPr wrap="square" rtlCol="0">
            <a:spAutoFit/>
          </a:bodyPr>
          <a:lstStyle/>
          <a:p>
            <a:r>
              <a:rPr lang="en-US" sz="2800" b="1" u="sng" dirty="0" smtClean="0"/>
              <a:t>What about other electives / scheduling?</a:t>
            </a:r>
          </a:p>
          <a:p>
            <a:endParaRPr lang="en-US" dirty="0"/>
          </a:p>
          <a:p>
            <a:endParaRPr lang="en-US" dirty="0" smtClean="0"/>
          </a:p>
          <a:p>
            <a:r>
              <a:rPr lang="en-US" sz="2400" dirty="0" smtClean="0"/>
              <a:t>-Students schedule a variety of courses and band in high schools across the county every year.</a:t>
            </a:r>
          </a:p>
          <a:p>
            <a:endParaRPr lang="en-US" sz="2400" dirty="0"/>
          </a:p>
          <a:p>
            <a:r>
              <a:rPr lang="en-US" sz="2400" dirty="0" smtClean="0"/>
              <a:t>-Make a four-year plan</a:t>
            </a:r>
          </a:p>
          <a:p>
            <a:endParaRPr lang="en-US" sz="2400" dirty="0"/>
          </a:p>
          <a:p>
            <a:r>
              <a:rPr lang="en-US" sz="2400" dirty="0" smtClean="0"/>
              <a:t>-Know the requirements vs. the “suggestions”</a:t>
            </a:r>
          </a:p>
          <a:p>
            <a:endParaRPr lang="en-US" sz="2400" dirty="0"/>
          </a:p>
          <a:p>
            <a:r>
              <a:rPr lang="en-US" sz="2400" dirty="0" smtClean="0"/>
              <a:t>-“Move On When Ready” initiative</a:t>
            </a:r>
          </a:p>
          <a:p>
            <a:endParaRPr lang="en-US" sz="2400" dirty="0"/>
          </a:p>
          <a:p>
            <a:r>
              <a:rPr lang="en-US" sz="2400" dirty="0" smtClean="0"/>
              <a:t>-Summer School</a:t>
            </a:r>
          </a:p>
          <a:p>
            <a:endParaRPr lang="en-US" sz="2400" dirty="0"/>
          </a:p>
          <a:p>
            <a:r>
              <a:rPr lang="en-US" sz="2400" dirty="0" smtClean="0"/>
              <a:t>-Online Courses</a:t>
            </a:r>
            <a:endParaRPr lang="en-US" sz="2400" dirty="0"/>
          </a:p>
        </p:txBody>
      </p:sp>
      <p:pic>
        <p:nvPicPr>
          <p:cNvPr id="3" name="Picture 2"/>
          <p:cNvPicPr>
            <a:picLocks noChangeAspect="1"/>
          </p:cNvPicPr>
          <p:nvPr/>
        </p:nvPicPr>
        <p:blipFill>
          <a:blip r:embed="rId2"/>
          <a:stretch>
            <a:fillRect/>
          </a:stretch>
        </p:blipFill>
        <p:spPr>
          <a:xfrm>
            <a:off x="10008748" y="0"/>
            <a:ext cx="2183252" cy="1592176"/>
          </a:xfrm>
          <a:prstGeom prst="rect">
            <a:avLst/>
          </a:prstGeom>
        </p:spPr>
      </p:pic>
      <p:pic>
        <p:nvPicPr>
          <p:cNvPr id="4" name="Picture 3"/>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1311984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 calcmode="lin" valueType="num">
                                      <p:cBhvr additive="base">
                                        <p:cTn id="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anim calcmode="lin" valueType="num">
                                      <p:cBhvr additive="base">
                                        <p:cTn id="1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 calcmode="lin" valueType="num">
                                      <p:cBhvr additive="base">
                                        <p:cTn id="1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11" end="11"/>
                                            </p:txEl>
                                          </p:spTgt>
                                        </p:tgtEl>
                                        <p:attrNameLst>
                                          <p:attrName>style.visibility</p:attrName>
                                        </p:attrNameLst>
                                      </p:cBhvr>
                                      <p:to>
                                        <p:strVal val="visible"/>
                                      </p:to>
                                    </p:set>
                                    <p:anim calcmode="lin" valueType="num">
                                      <p:cBhvr additive="base">
                                        <p:cTn id="25"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13" end="13"/>
                                            </p:txEl>
                                          </p:spTgt>
                                        </p:tgtEl>
                                        <p:attrNameLst>
                                          <p:attrName>style.visibility</p:attrName>
                                        </p:attrNameLst>
                                      </p:cBhvr>
                                      <p:to>
                                        <p:strVal val="visible"/>
                                      </p:to>
                                    </p:set>
                                    <p:anim calcmode="lin" valueType="num">
                                      <p:cBhvr additive="base">
                                        <p:cTn id="31"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5130" y="506896"/>
            <a:ext cx="8825948" cy="5293757"/>
          </a:xfrm>
          <a:prstGeom prst="rect">
            <a:avLst/>
          </a:prstGeom>
          <a:noFill/>
        </p:spPr>
        <p:txBody>
          <a:bodyPr wrap="square" rtlCol="0">
            <a:spAutoFit/>
          </a:bodyPr>
          <a:lstStyle/>
          <a:p>
            <a:r>
              <a:rPr lang="en-US" sz="4000" b="1" u="sng" dirty="0" smtClean="0"/>
              <a:t>Extra-Curricular Options at Pope:  </a:t>
            </a:r>
          </a:p>
          <a:p>
            <a:endParaRPr lang="en-US" sz="4000" dirty="0"/>
          </a:p>
          <a:p>
            <a:r>
              <a:rPr lang="en-US" sz="4000" dirty="0" smtClean="0"/>
              <a:t>-Competition </a:t>
            </a:r>
            <a:r>
              <a:rPr lang="en-US" sz="4000" dirty="0"/>
              <a:t>Marching </a:t>
            </a:r>
            <a:r>
              <a:rPr lang="en-US" sz="4000" dirty="0" smtClean="0"/>
              <a:t>Band</a:t>
            </a:r>
          </a:p>
          <a:p>
            <a:r>
              <a:rPr lang="en-US" sz="4000" dirty="0" smtClean="0"/>
              <a:t>-Friday </a:t>
            </a:r>
            <a:r>
              <a:rPr lang="en-US" sz="4000" dirty="0"/>
              <a:t>Night Marching Band</a:t>
            </a:r>
          </a:p>
          <a:p>
            <a:r>
              <a:rPr lang="en-US" sz="4000" dirty="0" smtClean="0"/>
              <a:t>-Jazz Ensembles </a:t>
            </a:r>
          </a:p>
          <a:p>
            <a:r>
              <a:rPr lang="en-US" sz="4000" dirty="0" smtClean="0"/>
              <a:t>-Percussion Ensembles </a:t>
            </a:r>
          </a:p>
          <a:p>
            <a:r>
              <a:rPr lang="en-US" sz="4000" dirty="0" smtClean="0"/>
              <a:t>-Winter </a:t>
            </a:r>
            <a:r>
              <a:rPr lang="en-US" sz="4000" dirty="0"/>
              <a:t>Color </a:t>
            </a:r>
            <a:r>
              <a:rPr lang="en-US" sz="4000" dirty="0" smtClean="0"/>
              <a:t>Guard </a:t>
            </a:r>
          </a:p>
          <a:p>
            <a:r>
              <a:rPr lang="en-US" sz="4000" dirty="0" smtClean="0"/>
              <a:t>-Chamber </a:t>
            </a:r>
            <a:r>
              <a:rPr lang="en-US" sz="4000" dirty="0"/>
              <a:t>Groups</a:t>
            </a:r>
          </a:p>
          <a:p>
            <a:endParaRPr lang="en-US" dirty="0"/>
          </a:p>
        </p:txBody>
      </p:sp>
      <p:pic>
        <p:nvPicPr>
          <p:cNvPr id="3" name="Picture 2"/>
          <p:cNvPicPr>
            <a:picLocks noChangeAspect="1"/>
          </p:cNvPicPr>
          <p:nvPr/>
        </p:nvPicPr>
        <p:blipFill>
          <a:blip r:embed="rId2"/>
          <a:stretch>
            <a:fillRect/>
          </a:stretch>
        </p:blipFill>
        <p:spPr>
          <a:xfrm>
            <a:off x="9956345" y="0"/>
            <a:ext cx="2235655" cy="1630392"/>
          </a:xfrm>
          <a:prstGeom prst="rect">
            <a:avLst/>
          </a:prstGeom>
        </p:spPr>
      </p:pic>
      <p:pic>
        <p:nvPicPr>
          <p:cNvPr id="4" name="Picture 3"/>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3040931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9948" y="302359"/>
            <a:ext cx="8893833" cy="6555641"/>
          </a:xfrm>
          <a:prstGeom prst="rect">
            <a:avLst/>
          </a:prstGeom>
          <a:noFill/>
        </p:spPr>
        <p:txBody>
          <a:bodyPr wrap="square" rtlCol="0">
            <a:spAutoFit/>
          </a:bodyPr>
          <a:lstStyle/>
          <a:p>
            <a:r>
              <a:rPr lang="en-US" sz="2400" dirty="0" smtClean="0"/>
              <a:t>Universities are no longer solely looking at GPA and test scores for admissions. They understand how parents and students are “gaming the system” and loading up on “weighted” courses to inflate GPA. Almost all (California schools excepted) universities convert your GPA to a 4.0 scale and look more closely at your curriculum for rigor and relevance.</a:t>
            </a:r>
          </a:p>
          <a:p>
            <a:endParaRPr lang="en-US" sz="2400" dirty="0"/>
          </a:p>
          <a:p>
            <a:r>
              <a:rPr lang="en-US" sz="2400" dirty="0" smtClean="0"/>
              <a:t>They also are looking more closely at the amount of involvement in extracurriculars and community service rather than accepting a long list of clubs and groups in which the student did very little.</a:t>
            </a:r>
          </a:p>
          <a:p>
            <a:endParaRPr lang="en-US" sz="2400" dirty="0"/>
          </a:p>
          <a:p>
            <a:r>
              <a:rPr lang="en-US" sz="2400" dirty="0" smtClean="0"/>
              <a:t>Being a part of something over the long term that teaches useful “success skills” for the real world shows the university that you are the type of student who will achieve rather than crumbling under the pressure of a college lifestyle. </a:t>
            </a:r>
          </a:p>
          <a:p>
            <a:endParaRPr lang="en-US" dirty="0"/>
          </a:p>
          <a:p>
            <a:endParaRPr lang="en-US" dirty="0"/>
          </a:p>
        </p:txBody>
      </p:sp>
      <p:pic>
        <p:nvPicPr>
          <p:cNvPr id="3" name="Picture 2"/>
          <p:cNvPicPr>
            <a:picLocks noChangeAspect="1"/>
          </p:cNvPicPr>
          <p:nvPr/>
        </p:nvPicPr>
        <p:blipFill>
          <a:blip r:embed="rId2"/>
          <a:stretch>
            <a:fillRect/>
          </a:stretch>
        </p:blipFill>
        <p:spPr>
          <a:xfrm>
            <a:off x="9946257" y="0"/>
            <a:ext cx="2245743" cy="1637748"/>
          </a:xfrm>
          <a:prstGeom prst="rect">
            <a:avLst/>
          </a:prstGeom>
        </p:spPr>
      </p:pic>
      <p:pic>
        <p:nvPicPr>
          <p:cNvPr id="4" name="Picture 3"/>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20047920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7366" y="517585"/>
            <a:ext cx="8522898" cy="5755422"/>
          </a:xfrm>
          <a:prstGeom prst="rect">
            <a:avLst/>
          </a:prstGeom>
          <a:noFill/>
        </p:spPr>
        <p:txBody>
          <a:bodyPr wrap="square" rtlCol="0">
            <a:spAutoFit/>
          </a:bodyPr>
          <a:lstStyle/>
          <a:p>
            <a:r>
              <a:rPr lang="en-US" sz="3200" b="1" u="sng" dirty="0" smtClean="0"/>
              <a:t>What do past students say?</a:t>
            </a:r>
          </a:p>
          <a:p>
            <a:endParaRPr lang="en-US" dirty="0"/>
          </a:p>
          <a:p>
            <a:endParaRPr lang="en-US" dirty="0" smtClean="0"/>
          </a:p>
          <a:p>
            <a:pPr marL="285750" indent="-285750">
              <a:buFont typeface="Arial" panose="020B0604020202020204" pitchFamily="34" charset="0"/>
              <a:buChar char="•"/>
            </a:pPr>
            <a:r>
              <a:rPr lang="en-US" sz="2400" dirty="0" smtClean="0"/>
              <a:t>Better grades during marching band</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Life lessons pay off in college</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Musical connections open doors for college</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Strong friendships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Meet others with common experiences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Organization skills valuable in college/career</a:t>
            </a:r>
          </a:p>
          <a:p>
            <a:endParaRPr lang="en-US" dirty="0"/>
          </a:p>
          <a:p>
            <a:endParaRPr lang="en-US" dirty="0"/>
          </a:p>
        </p:txBody>
      </p:sp>
      <p:pic>
        <p:nvPicPr>
          <p:cNvPr id="3" name="Picture 2"/>
          <p:cNvPicPr>
            <a:picLocks noChangeAspect="1"/>
          </p:cNvPicPr>
          <p:nvPr/>
        </p:nvPicPr>
        <p:blipFill>
          <a:blip r:embed="rId2"/>
          <a:stretch>
            <a:fillRect/>
          </a:stretch>
        </p:blipFill>
        <p:spPr>
          <a:xfrm>
            <a:off x="9944515" y="0"/>
            <a:ext cx="2247485" cy="1639019"/>
          </a:xfrm>
          <a:prstGeom prst="rect">
            <a:avLst/>
          </a:prstGeom>
        </p:spPr>
      </p:pic>
      <p:pic>
        <p:nvPicPr>
          <p:cNvPr id="4" name="Picture 3"/>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3713385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 calcmode="lin" valueType="num">
                                      <p:cBhvr additive="base">
                                        <p:cTn id="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anim calcmode="lin" valueType="num">
                                      <p:cBhvr additive="base">
                                        <p:cTn id="1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 calcmode="lin" valueType="num">
                                      <p:cBhvr additive="base">
                                        <p:cTn id="1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11" end="11"/>
                                            </p:txEl>
                                          </p:spTgt>
                                        </p:tgtEl>
                                        <p:attrNameLst>
                                          <p:attrName>style.visibility</p:attrName>
                                        </p:attrNameLst>
                                      </p:cBhvr>
                                      <p:to>
                                        <p:strVal val="visible"/>
                                      </p:to>
                                    </p:set>
                                    <p:anim calcmode="lin" valueType="num">
                                      <p:cBhvr additive="base">
                                        <p:cTn id="25"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13" end="13"/>
                                            </p:txEl>
                                          </p:spTgt>
                                        </p:tgtEl>
                                        <p:attrNameLst>
                                          <p:attrName>style.visibility</p:attrName>
                                        </p:attrNameLst>
                                      </p:cBhvr>
                                      <p:to>
                                        <p:strVal val="visible"/>
                                      </p:to>
                                    </p:set>
                                    <p:anim calcmode="lin" valueType="num">
                                      <p:cBhvr additive="base">
                                        <p:cTn id="31"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7970" y="586596"/>
            <a:ext cx="8712679" cy="5262979"/>
          </a:xfrm>
          <a:prstGeom prst="rect">
            <a:avLst/>
          </a:prstGeom>
          <a:noFill/>
        </p:spPr>
        <p:txBody>
          <a:bodyPr wrap="square" rtlCol="0">
            <a:spAutoFit/>
          </a:bodyPr>
          <a:lstStyle/>
          <a:p>
            <a:r>
              <a:rPr lang="en-US" sz="2800" dirty="0" smtClean="0"/>
              <a:t>You get ONE opportunity to experience high school band. Once it’s gone, you can’t go back.</a:t>
            </a:r>
          </a:p>
          <a:p>
            <a:endParaRPr lang="en-US" sz="2800" dirty="0"/>
          </a:p>
          <a:p>
            <a:r>
              <a:rPr lang="en-US" sz="2800" dirty="0" smtClean="0"/>
              <a:t>You can play most sports, be a part of community groups, and have many other experiences as a college student or into your adult life… but you can’t do the things available in high school band after you graduate. </a:t>
            </a:r>
          </a:p>
          <a:p>
            <a:endParaRPr lang="en-US" sz="2800" dirty="0"/>
          </a:p>
          <a:p>
            <a:r>
              <a:rPr lang="en-US" sz="2800" dirty="0" smtClean="0"/>
              <a:t>Take advantage of this opportunity while you have the chance! We would love to have you as a part of our band family!</a:t>
            </a:r>
            <a:endParaRPr lang="en-US" sz="2800" dirty="0"/>
          </a:p>
        </p:txBody>
      </p:sp>
      <p:pic>
        <p:nvPicPr>
          <p:cNvPr id="3" name="Picture 2"/>
          <p:cNvPicPr>
            <a:picLocks noChangeAspect="1"/>
          </p:cNvPicPr>
          <p:nvPr/>
        </p:nvPicPr>
        <p:blipFill>
          <a:blip r:embed="rId2"/>
          <a:stretch>
            <a:fillRect/>
          </a:stretch>
        </p:blipFill>
        <p:spPr>
          <a:xfrm>
            <a:off x="9968407" y="0"/>
            <a:ext cx="2223593" cy="1621595"/>
          </a:xfrm>
          <a:prstGeom prst="rect">
            <a:avLst/>
          </a:prstGeom>
        </p:spPr>
      </p:pic>
      <p:pic>
        <p:nvPicPr>
          <p:cNvPr id="4" name="Picture 3"/>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21973165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1162" y="2216989"/>
            <a:ext cx="6029864" cy="2492990"/>
          </a:xfrm>
          <a:prstGeom prst="rect">
            <a:avLst/>
          </a:prstGeom>
          <a:noFill/>
        </p:spPr>
        <p:txBody>
          <a:bodyPr wrap="square" rtlCol="0">
            <a:spAutoFit/>
          </a:bodyPr>
          <a:lstStyle/>
          <a:p>
            <a:r>
              <a:rPr lang="en-US" sz="9600" dirty="0" smtClean="0"/>
              <a:t>Questions</a:t>
            </a:r>
            <a:r>
              <a:rPr lang="en-US" sz="9600" dirty="0" smtClean="0"/>
              <a:t>?</a:t>
            </a:r>
          </a:p>
          <a:p>
            <a:r>
              <a:rPr lang="en-US" sz="2000" dirty="0" smtClean="0"/>
              <a:t>Contact the band directors through the email link on the band website   </a:t>
            </a:r>
            <a:r>
              <a:rPr lang="en-US" sz="2000" dirty="0" smtClean="0">
                <a:hlinkClick r:id="rId2"/>
              </a:rPr>
              <a:t>www.popeband.com</a:t>
            </a:r>
            <a:endParaRPr lang="en-US" sz="2000" dirty="0" smtClean="0"/>
          </a:p>
          <a:p>
            <a:endParaRPr lang="en-US" sz="2000" dirty="0"/>
          </a:p>
        </p:txBody>
      </p:sp>
    </p:spTree>
    <p:extLst>
      <p:ext uri="{BB962C8B-B14F-4D97-AF65-F5344CB8AC3E}">
        <p14:creationId xmlns:p14="http://schemas.microsoft.com/office/powerpoint/2010/main" val="1860764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6714" y="646044"/>
            <a:ext cx="9074426" cy="5293757"/>
          </a:xfrm>
          <a:prstGeom prst="rect">
            <a:avLst/>
          </a:prstGeom>
          <a:noFill/>
        </p:spPr>
        <p:txBody>
          <a:bodyPr wrap="square" rtlCol="0">
            <a:spAutoFit/>
          </a:bodyPr>
          <a:lstStyle/>
          <a:p>
            <a:r>
              <a:rPr lang="en-US" sz="4000" b="1" u="sng" dirty="0" smtClean="0"/>
              <a:t>Other musical options (off-campus):</a:t>
            </a:r>
          </a:p>
          <a:p>
            <a:endParaRPr lang="en-US" sz="4000" b="1" u="sng" dirty="0"/>
          </a:p>
          <a:p>
            <a:r>
              <a:rPr lang="en-US" sz="4000" dirty="0" smtClean="0"/>
              <a:t>-District Honor Band</a:t>
            </a:r>
          </a:p>
          <a:p>
            <a:r>
              <a:rPr lang="en-US" sz="4000" dirty="0" smtClean="0"/>
              <a:t>-All State Band</a:t>
            </a:r>
          </a:p>
          <a:p>
            <a:r>
              <a:rPr lang="en-US" sz="4000" dirty="0" smtClean="0"/>
              <a:t>-Area Honors organizations</a:t>
            </a:r>
          </a:p>
          <a:p>
            <a:r>
              <a:rPr lang="en-US" sz="4000" dirty="0" smtClean="0"/>
              <a:t>-University activities</a:t>
            </a:r>
          </a:p>
          <a:p>
            <a:r>
              <a:rPr lang="en-US" sz="4000" dirty="0" smtClean="0"/>
              <a:t>-National Honors groups</a:t>
            </a:r>
          </a:p>
          <a:p>
            <a:r>
              <a:rPr lang="en-US" sz="4000" dirty="0" smtClean="0"/>
              <a:t>-Private Lessons</a:t>
            </a:r>
          </a:p>
          <a:p>
            <a:endParaRPr lang="en-US" dirty="0"/>
          </a:p>
        </p:txBody>
      </p:sp>
      <p:pic>
        <p:nvPicPr>
          <p:cNvPr id="3" name="Picture 2"/>
          <p:cNvPicPr>
            <a:picLocks noChangeAspect="1"/>
          </p:cNvPicPr>
          <p:nvPr/>
        </p:nvPicPr>
        <p:blipFill>
          <a:blip r:embed="rId2"/>
          <a:stretch>
            <a:fillRect/>
          </a:stretch>
        </p:blipFill>
        <p:spPr>
          <a:xfrm>
            <a:off x="9932687" y="-1"/>
            <a:ext cx="2259314" cy="1647645"/>
          </a:xfrm>
          <a:prstGeom prst="rect">
            <a:avLst/>
          </a:prstGeom>
        </p:spPr>
      </p:pic>
      <p:pic>
        <p:nvPicPr>
          <p:cNvPr id="4" name="Picture 3"/>
          <p:cNvPicPr>
            <a:picLocks noChangeAspect="1"/>
          </p:cNvPicPr>
          <p:nvPr/>
        </p:nvPicPr>
        <p:blipFill>
          <a:blip r:embed="rId3"/>
          <a:stretch>
            <a:fillRect/>
          </a:stretch>
        </p:blipFill>
        <p:spPr>
          <a:xfrm>
            <a:off x="10858385" y="5463419"/>
            <a:ext cx="1333616" cy="1394581"/>
          </a:xfrm>
          <a:prstGeom prst="rect">
            <a:avLst/>
          </a:prstGeom>
        </p:spPr>
      </p:pic>
    </p:spTree>
    <p:extLst>
      <p:ext uri="{BB962C8B-B14F-4D97-AF65-F5344CB8AC3E}">
        <p14:creationId xmlns:p14="http://schemas.microsoft.com/office/powerpoint/2010/main" val="3672943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5070" y="188843"/>
            <a:ext cx="7712765" cy="6093976"/>
          </a:xfrm>
          <a:prstGeom prst="rect">
            <a:avLst/>
          </a:prstGeom>
          <a:noFill/>
        </p:spPr>
        <p:txBody>
          <a:bodyPr wrap="square" rtlCol="0">
            <a:spAutoFit/>
          </a:bodyPr>
          <a:lstStyle/>
          <a:p>
            <a:r>
              <a:rPr lang="en-US" sz="6600" b="1" u="sng" dirty="0" smtClean="0"/>
              <a:t>COMMUNICATION :</a:t>
            </a:r>
          </a:p>
          <a:p>
            <a:endParaRPr lang="en-US" dirty="0"/>
          </a:p>
          <a:p>
            <a:pPr marL="457200" indent="-457200">
              <a:lnSpc>
                <a:spcPct val="150000"/>
              </a:lnSpc>
              <a:buFont typeface="Arial" panose="020B0604020202020204" pitchFamily="34" charset="0"/>
              <a:buChar char="•"/>
            </a:pPr>
            <a:r>
              <a:rPr lang="en-US" sz="2800" dirty="0" smtClean="0"/>
              <a:t>Website       </a:t>
            </a:r>
            <a:r>
              <a:rPr lang="en-US" sz="2800" dirty="0" smtClean="0">
                <a:hlinkClick r:id="rId2"/>
              </a:rPr>
              <a:t>www.popeband.com</a:t>
            </a:r>
            <a:endParaRPr lang="en-US" sz="2800" dirty="0"/>
          </a:p>
          <a:p>
            <a:pPr marL="457200" indent="-457200">
              <a:lnSpc>
                <a:spcPct val="150000"/>
              </a:lnSpc>
              <a:buFont typeface="Arial" panose="020B0604020202020204" pitchFamily="34" charset="0"/>
              <a:buChar char="•"/>
            </a:pPr>
            <a:r>
              <a:rPr lang="en-US" sz="2800" dirty="0" smtClean="0"/>
              <a:t>PBPA Meetings</a:t>
            </a:r>
            <a:endParaRPr lang="en-US" sz="2800" dirty="0"/>
          </a:p>
          <a:p>
            <a:pPr marL="457200" indent="-457200">
              <a:lnSpc>
                <a:spcPct val="150000"/>
              </a:lnSpc>
              <a:buFont typeface="Arial" panose="020B0604020202020204" pitchFamily="34" charset="0"/>
              <a:buChar char="•"/>
            </a:pPr>
            <a:r>
              <a:rPr lang="en-US" sz="2800" dirty="0" smtClean="0"/>
              <a:t>Newsletter</a:t>
            </a:r>
            <a:endParaRPr lang="en-US" sz="2800" dirty="0"/>
          </a:p>
          <a:p>
            <a:pPr marL="457200" indent="-457200">
              <a:lnSpc>
                <a:spcPct val="150000"/>
              </a:lnSpc>
              <a:buFont typeface="Arial" panose="020B0604020202020204" pitchFamily="34" charset="0"/>
              <a:buChar char="•"/>
            </a:pPr>
            <a:r>
              <a:rPr lang="en-US" sz="2800" dirty="0" smtClean="0"/>
              <a:t>Remind Messaging service</a:t>
            </a:r>
            <a:endParaRPr lang="en-US" sz="2800" dirty="0"/>
          </a:p>
          <a:p>
            <a:pPr marL="457200" indent="-457200">
              <a:lnSpc>
                <a:spcPct val="150000"/>
              </a:lnSpc>
              <a:buFont typeface="Arial" panose="020B0604020202020204" pitchFamily="34" charset="0"/>
              <a:buChar char="•"/>
            </a:pPr>
            <a:r>
              <a:rPr lang="en-US" sz="2800" dirty="0" smtClean="0"/>
              <a:t>Printed materials</a:t>
            </a:r>
            <a:endParaRPr lang="en-US" sz="2800" dirty="0"/>
          </a:p>
          <a:p>
            <a:pPr marL="457200" indent="-457200">
              <a:lnSpc>
                <a:spcPct val="150000"/>
              </a:lnSpc>
              <a:buFont typeface="Arial" panose="020B0604020202020204" pitchFamily="34" charset="0"/>
              <a:buChar char="•"/>
            </a:pPr>
            <a:r>
              <a:rPr lang="en-US" sz="2800" dirty="0" smtClean="0"/>
              <a:t>E-mail</a:t>
            </a:r>
          </a:p>
          <a:p>
            <a:endParaRPr lang="en-US" dirty="0" smtClean="0"/>
          </a:p>
          <a:p>
            <a:r>
              <a:rPr lang="en-US" dirty="0" smtClean="0"/>
              <a:t>We send out LOTS of info…. But you have to be a willing recipient!!!</a:t>
            </a:r>
            <a:endParaRPr lang="en-US" dirty="0"/>
          </a:p>
          <a:p>
            <a:endParaRPr lang="en-US" dirty="0"/>
          </a:p>
        </p:txBody>
      </p:sp>
      <p:pic>
        <p:nvPicPr>
          <p:cNvPr id="3" name="Picture 2"/>
          <p:cNvPicPr>
            <a:picLocks noChangeAspect="1"/>
          </p:cNvPicPr>
          <p:nvPr/>
        </p:nvPicPr>
        <p:blipFill>
          <a:blip r:embed="rId3"/>
          <a:stretch>
            <a:fillRect/>
          </a:stretch>
        </p:blipFill>
        <p:spPr>
          <a:xfrm>
            <a:off x="9920857" y="0"/>
            <a:ext cx="2271143" cy="1656272"/>
          </a:xfrm>
          <a:prstGeom prst="rect">
            <a:avLst/>
          </a:prstGeom>
        </p:spPr>
      </p:pic>
      <p:pic>
        <p:nvPicPr>
          <p:cNvPr id="4" name="Picture 3"/>
          <p:cNvPicPr>
            <a:picLocks noChangeAspect="1"/>
          </p:cNvPicPr>
          <p:nvPr/>
        </p:nvPicPr>
        <p:blipFill>
          <a:blip r:embed="rId4"/>
          <a:stretch>
            <a:fillRect/>
          </a:stretch>
        </p:blipFill>
        <p:spPr>
          <a:xfrm>
            <a:off x="10858384" y="5472045"/>
            <a:ext cx="1333616" cy="1394581"/>
          </a:xfrm>
          <a:prstGeom prst="rect">
            <a:avLst/>
          </a:prstGeom>
        </p:spPr>
      </p:pic>
    </p:spTree>
    <p:extLst>
      <p:ext uri="{BB962C8B-B14F-4D97-AF65-F5344CB8AC3E}">
        <p14:creationId xmlns:p14="http://schemas.microsoft.com/office/powerpoint/2010/main" val="1939343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 calcmode="lin" valueType="num">
                                      <p:cBhvr additive="base">
                                        <p:cTn id="3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7626" y="685800"/>
            <a:ext cx="9203635" cy="3724096"/>
          </a:xfrm>
          <a:prstGeom prst="rect">
            <a:avLst/>
          </a:prstGeom>
          <a:noFill/>
        </p:spPr>
        <p:txBody>
          <a:bodyPr wrap="square" rtlCol="0">
            <a:spAutoFit/>
          </a:bodyPr>
          <a:lstStyle/>
          <a:p>
            <a:r>
              <a:rPr lang="en-US" sz="3200" b="1" dirty="0" smtClean="0"/>
              <a:t>WHY CONTINUE BAND IN HIGH SCHOOL ? </a:t>
            </a:r>
          </a:p>
          <a:p>
            <a:endParaRPr lang="en-US" dirty="0"/>
          </a:p>
          <a:p>
            <a:endParaRPr lang="en-US" dirty="0" smtClean="0"/>
          </a:p>
          <a:p>
            <a:r>
              <a:rPr lang="en-US" sz="2800" dirty="0" smtClean="0"/>
              <a:t>Turns </a:t>
            </a:r>
            <a:r>
              <a:rPr lang="en-US" sz="2800" dirty="0"/>
              <a:t>out human brains are wired for music and numerous studies have demonstrated that kids who learn </a:t>
            </a:r>
            <a:r>
              <a:rPr lang="en-US" sz="2800" dirty="0" smtClean="0"/>
              <a:t>music </a:t>
            </a:r>
            <a:r>
              <a:rPr lang="en-US" sz="2800" dirty="0"/>
              <a:t>also are more adept at language, mathematics, and demonstrate higher verbal IQ scores. Music also is a great stress alleviator, </a:t>
            </a:r>
            <a:r>
              <a:rPr lang="en-US" sz="2800" dirty="0" smtClean="0"/>
              <a:t>which </a:t>
            </a:r>
            <a:r>
              <a:rPr lang="en-US" sz="2800" dirty="0"/>
              <a:t>is especially important for teens. </a:t>
            </a:r>
            <a:endParaRPr lang="en-US" dirty="0"/>
          </a:p>
        </p:txBody>
      </p:sp>
      <p:pic>
        <p:nvPicPr>
          <p:cNvPr id="3" name="Picture 2"/>
          <p:cNvPicPr>
            <a:picLocks noChangeAspect="1"/>
          </p:cNvPicPr>
          <p:nvPr/>
        </p:nvPicPr>
        <p:blipFill>
          <a:blip r:embed="rId2"/>
          <a:stretch>
            <a:fillRect/>
          </a:stretch>
        </p:blipFill>
        <p:spPr>
          <a:xfrm>
            <a:off x="9956345" y="0"/>
            <a:ext cx="2235655" cy="1630392"/>
          </a:xfrm>
          <a:prstGeom prst="rect">
            <a:avLst/>
          </a:prstGeom>
        </p:spPr>
      </p:pic>
      <p:pic>
        <p:nvPicPr>
          <p:cNvPr id="4" name="Picture 3"/>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4235892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6165" y="665922"/>
            <a:ext cx="8269357" cy="4247317"/>
          </a:xfrm>
          <a:prstGeom prst="rect">
            <a:avLst/>
          </a:prstGeom>
          <a:noFill/>
        </p:spPr>
        <p:txBody>
          <a:bodyPr wrap="square" rtlCol="0">
            <a:spAutoFit/>
          </a:bodyPr>
          <a:lstStyle/>
          <a:p>
            <a:r>
              <a:rPr lang="en-US" sz="2800" dirty="0" smtClean="0"/>
              <a:t>Like </a:t>
            </a:r>
            <a:r>
              <a:rPr lang="en-US" sz="2800" dirty="0"/>
              <a:t>any team </a:t>
            </a:r>
            <a:r>
              <a:rPr lang="en-US" sz="2800" dirty="0" smtClean="0"/>
              <a:t>activity, band </a:t>
            </a:r>
            <a:r>
              <a:rPr lang="en-US" sz="2800" dirty="0"/>
              <a:t>members must learn to play within and as part of the larger group. This commitment to teamwork, the discipline and dedication, the memorization and mastery of an instrument – all combine to develop life skills that will help your child as he or she moves into adulthood and forms lasting </a:t>
            </a:r>
            <a:r>
              <a:rPr lang="en-US" sz="2800" dirty="0" smtClean="0"/>
              <a:t>relationships. Those </a:t>
            </a:r>
            <a:r>
              <a:rPr lang="en-US" sz="2800" dirty="0"/>
              <a:t>skills also help us overcome professional and personal obstacles and </a:t>
            </a:r>
            <a:r>
              <a:rPr lang="en-US" sz="2800" dirty="0" smtClean="0"/>
              <a:t>hurdles.</a:t>
            </a:r>
            <a:endParaRPr lang="en-US" sz="2800" dirty="0"/>
          </a:p>
          <a:p>
            <a:endParaRPr lang="en-US" dirty="0"/>
          </a:p>
        </p:txBody>
      </p:sp>
      <p:pic>
        <p:nvPicPr>
          <p:cNvPr id="3" name="Picture 2"/>
          <p:cNvPicPr>
            <a:picLocks noChangeAspect="1"/>
          </p:cNvPicPr>
          <p:nvPr/>
        </p:nvPicPr>
        <p:blipFill>
          <a:blip r:embed="rId2"/>
          <a:stretch>
            <a:fillRect/>
          </a:stretch>
        </p:blipFill>
        <p:spPr>
          <a:xfrm>
            <a:off x="9968173" y="0"/>
            <a:ext cx="2223827" cy="1621766"/>
          </a:xfrm>
          <a:prstGeom prst="rect">
            <a:avLst/>
          </a:prstGeom>
        </p:spPr>
      </p:pic>
      <p:pic>
        <p:nvPicPr>
          <p:cNvPr id="4" name="Picture 3"/>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2667586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2148" y="745435"/>
            <a:ext cx="7812156" cy="4308872"/>
          </a:xfrm>
          <a:prstGeom prst="rect">
            <a:avLst/>
          </a:prstGeom>
          <a:noFill/>
        </p:spPr>
        <p:txBody>
          <a:bodyPr wrap="square" rtlCol="0">
            <a:spAutoFit/>
          </a:bodyPr>
          <a:lstStyle/>
          <a:p>
            <a:r>
              <a:rPr lang="en-US" sz="3200" dirty="0"/>
              <a:t>Now add in the marching part. Anyone who has ever played an instrument knows that adding an extra task to the mix </a:t>
            </a:r>
            <a:r>
              <a:rPr lang="en-US" sz="3200" dirty="0" smtClean="0"/>
              <a:t>increases</a:t>
            </a:r>
            <a:r>
              <a:rPr lang="en-US" sz="3200" dirty="0" smtClean="0"/>
              <a:t> </a:t>
            </a:r>
            <a:r>
              <a:rPr lang="en-US" sz="3200" dirty="0"/>
              <a:t>the complexities involved. Not surprisingly, band members who must march and play </a:t>
            </a:r>
            <a:r>
              <a:rPr lang="en-US" sz="3200" dirty="0" smtClean="0"/>
              <a:t>develop </a:t>
            </a:r>
            <a:r>
              <a:rPr lang="en-US" sz="3200" dirty="0"/>
              <a:t>multitasking neural connections that benefit them for a lifetime.</a:t>
            </a:r>
          </a:p>
          <a:p>
            <a:endParaRPr lang="en-US" dirty="0"/>
          </a:p>
        </p:txBody>
      </p:sp>
      <p:pic>
        <p:nvPicPr>
          <p:cNvPr id="3" name="Picture 2"/>
          <p:cNvPicPr>
            <a:picLocks noChangeAspect="1"/>
          </p:cNvPicPr>
          <p:nvPr/>
        </p:nvPicPr>
        <p:blipFill>
          <a:blip r:embed="rId2"/>
          <a:stretch>
            <a:fillRect/>
          </a:stretch>
        </p:blipFill>
        <p:spPr>
          <a:xfrm>
            <a:off x="9985090" y="0"/>
            <a:ext cx="2206910" cy="1609429"/>
          </a:xfrm>
          <a:prstGeom prst="rect">
            <a:avLst/>
          </a:prstGeom>
        </p:spPr>
      </p:pic>
      <p:pic>
        <p:nvPicPr>
          <p:cNvPr id="4" name="Picture 3"/>
          <p:cNvPicPr>
            <a:picLocks noChangeAspect="1"/>
          </p:cNvPicPr>
          <p:nvPr/>
        </p:nvPicPr>
        <p:blipFill>
          <a:blip r:embed="rId3"/>
          <a:stretch>
            <a:fillRect/>
          </a:stretch>
        </p:blipFill>
        <p:spPr>
          <a:xfrm>
            <a:off x="10858384" y="5463419"/>
            <a:ext cx="1333616" cy="1394581"/>
          </a:xfrm>
          <a:prstGeom prst="rect">
            <a:avLst/>
          </a:prstGeom>
        </p:spPr>
      </p:pic>
    </p:spTree>
    <p:extLst>
      <p:ext uri="{BB962C8B-B14F-4D97-AF65-F5344CB8AC3E}">
        <p14:creationId xmlns:p14="http://schemas.microsoft.com/office/powerpoint/2010/main" val="2965298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191</TotalTime>
  <Words>1874</Words>
  <Application>Microsoft Office PowerPoint</Application>
  <PresentationFormat>Widescreen</PresentationFormat>
  <Paragraphs>187</Paragraphs>
  <Slides>43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vt:lpstr>
      <vt:lpstr>Arial Black</vt:lpstr>
      <vt:lpstr>Calibri</vt:lpstr>
      <vt:lpstr>Helvetica</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Gribble</dc:creator>
  <cp:lastModifiedBy>Gary Gribble</cp:lastModifiedBy>
  <cp:revision>20</cp:revision>
  <dcterms:created xsi:type="dcterms:W3CDTF">2017-03-06T17:43:58Z</dcterms:created>
  <dcterms:modified xsi:type="dcterms:W3CDTF">2017-03-07T16:38:11Z</dcterms:modified>
</cp:coreProperties>
</file>